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9"/>
  </p:notesMasterIdLst>
  <p:sldIdLst>
    <p:sldId id="256" r:id="rId2"/>
    <p:sldId id="358" r:id="rId3"/>
    <p:sldId id="359" r:id="rId4"/>
    <p:sldId id="383" r:id="rId5"/>
    <p:sldId id="360" r:id="rId6"/>
    <p:sldId id="361" r:id="rId7"/>
    <p:sldId id="362" r:id="rId8"/>
    <p:sldId id="386" r:id="rId9"/>
    <p:sldId id="363" r:id="rId10"/>
    <p:sldId id="367" r:id="rId11"/>
    <p:sldId id="369" r:id="rId12"/>
    <p:sldId id="370" r:id="rId13"/>
    <p:sldId id="384" r:id="rId14"/>
    <p:sldId id="385" r:id="rId15"/>
    <p:sldId id="371" r:id="rId16"/>
    <p:sldId id="372" r:id="rId17"/>
    <p:sldId id="373" r:id="rId18"/>
    <p:sldId id="374" r:id="rId19"/>
    <p:sldId id="375" r:id="rId20"/>
    <p:sldId id="377" r:id="rId21"/>
    <p:sldId id="378" r:id="rId22"/>
    <p:sldId id="387" r:id="rId23"/>
    <p:sldId id="266" r:id="rId24"/>
    <p:sldId id="267" r:id="rId25"/>
    <p:sldId id="268" r:id="rId26"/>
    <p:sldId id="269" r:id="rId27"/>
    <p:sldId id="270" r:id="rId28"/>
    <p:sldId id="272" r:id="rId29"/>
    <p:sldId id="274" r:id="rId30"/>
    <p:sldId id="379" r:id="rId31"/>
    <p:sldId id="380" r:id="rId32"/>
    <p:sldId id="381" r:id="rId33"/>
    <p:sldId id="382" r:id="rId34"/>
    <p:sldId id="388" r:id="rId35"/>
    <p:sldId id="389" r:id="rId36"/>
    <p:sldId id="390" r:id="rId37"/>
    <p:sldId id="391" r:id="rId38"/>
    <p:sldId id="394" r:id="rId39"/>
    <p:sldId id="393" r:id="rId40"/>
    <p:sldId id="392" r:id="rId41"/>
    <p:sldId id="395" r:id="rId42"/>
    <p:sldId id="397" r:id="rId43"/>
    <p:sldId id="399" r:id="rId44"/>
    <p:sldId id="398" r:id="rId45"/>
    <p:sldId id="400" r:id="rId46"/>
    <p:sldId id="396" r:id="rId47"/>
    <p:sldId id="402" r:id="rId48"/>
    <p:sldId id="401" r:id="rId49"/>
    <p:sldId id="403" r:id="rId50"/>
    <p:sldId id="404" r:id="rId51"/>
    <p:sldId id="405" r:id="rId52"/>
    <p:sldId id="407" r:id="rId53"/>
    <p:sldId id="406" r:id="rId54"/>
    <p:sldId id="408" r:id="rId55"/>
    <p:sldId id="410" r:id="rId56"/>
    <p:sldId id="409" r:id="rId57"/>
    <p:sldId id="411" r:id="rId58"/>
    <p:sldId id="412" r:id="rId59"/>
    <p:sldId id="413" r:id="rId60"/>
    <p:sldId id="414" r:id="rId61"/>
    <p:sldId id="415" r:id="rId62"/>
    <p:sldId id="416" r:id="rId63"/>
    <p:sldId id="419" r:id="rId64"/>
    <p:sldId id="418" r:id="rId65"/>
    <p:sldId id="420" r:id="rId66"/>
    <p:sldId id="417" r:id="rId67"/>
    <p:sldId id="421" r:id="rId68"/>
    <p:sldId id="422" r:id="rId69"/>
    <p:sldId id="423" r:id="rId70"/>
    <p:sldId id="424" r:id="rId71"/>
    <p:sldId id="425" r:id="rId72"/>
    <p:sldId id="426" r:id="rId73"/>
    <p:sldId id="427" r:id="rId74"/>
    <p:sldId id="428" r:id="rId75"/>
    <p:sldId id="429" r:id="rId76"/>
    <p:sldId id="430" r:id="rId77"/>
    <p:sldId id="433" r:id="rId78"/>
    <p:sldId id="434" r:id="rId79"/>
    <p:sldId id="435" r:id="rId80"/>
    <p:sldId id="436" r:id="rId81"/>
    <p:sldId id="437" r:id="rId82"/>
    <p:sldId id="432" r:id="rId83"/>
    <p:sldId id="431" r:id="rId84"/>
    <p:sldId id="438" r:id="rId85"/>
    <p:sldId id="439" r:id="rId86"/>
    <p:sldId id="440" r:id="rId87"/>
    <p:sldId id="443" r:id="rId88"/>
    <p:sldId id="442" r:id="rId89"/>
    <p:sldId id="444" r:id="rId90"/>
    <p:sldId id="445" r:id="rId91"/>
    <p:sldId id="446" r:id="rId92"/>
    <p:sldId id="448" r:id="rId93"/>
    <p:sldId id="449" r:id="rId94"/>
    <p:sldId id="450" r:id="rId95"/>
    <p:sldId id="451" r:id="rId96"/>
    <p:sldId id="452" r:id="rId97"/>
    <p:sldId id="259" r:id="rId9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DFE2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091" autoAdjust="0"/>
  </p:normalViewPr>
  <p:slideViewPr>
    <p:cSldViewPr snapToGrid="0">
      <p:cViewPr varScale="1">
        <p:scale>
          <a:sx n="51" d="100"/>
          <a:sy n="51" d="100"/>
        </p:scale>
        <p:origin x="1164" y="5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8AB4D-FFD2-46C7-BCA1-FABC99D253F2}" type="datetimeFigureOut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A9CE1-EB40-4A8C-876F-26689E0A8D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210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状态空间、起始态、终止态（目标态）、动作集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可选项：花费、启发规则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172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选择顶点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Frontier 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Selection can be achieved by employing an appropriate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ordering of the frontier set, i.e.: 1. Order the elements on the Frontier.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Always select the first element.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538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8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800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592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610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算法演示</a:t>
            </a:r>
            <a:r>
              <a:rPr lang="en-US" altLang="zh-CN" dirty="0"/>
              <a:t>-2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975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算法演示</a:t>
            </a:r>
            <a:r>
              <a:rPr lang="en-US" altLang="zh-CN" dirty="0"/>
              <a:t>-2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81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算法演示</a:t>
            </a:r>
            <a:r>
              <a:rPr lang="en-US" altLang="zh-CN" dirty="0"/>
              <a:t>-2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943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算法演示</a:t>
            </a:r>
            <a:r>
              <a:rPr lang="en-US" altLang="zh-CN" dirty="0"/>
              <a:t>-2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720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算法演示</a:t>
            </a:r>
            <a:r>
              <a:rPr lang="en-US" altLang="zh-CN" dirty="0"/>
              <a:t>-2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932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055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Branch b = 10, 100,000 node 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expanded per second, the space requirements of different depths. </a:t>
            </a:r>
          </a:p>
          <a:p>
            <a:endParaRPr lang="en-US" altLang="zh-CN" dirty="0"/>
          </a:p>
          <a:p>
            <a:r>
              <a:rPr lang="zh-CN" altLang="en-US" dirty="0"/>
              <a:t>举例来说：结点分支平均</a:t>
            </a:r>
            <a:r>
              <a:rPr lang="en-US" altLang="zh-CN" dirty="0"/>
              <a:t>10</a:t>
            </a:r>
            <a:r>
              <a:rPr lang="zh-CN" altLang="en-US" dirty="0"/>
              <a:t>， 一个平均每秒可以扩展十万结点的搜索树，如果每个结点要求</a:t>
            </a:r>
            <a:r>
              <a:rPr lang="en-US" altLang="zh-CN" dirty="0"/>
              <a:t>100</a:t>
            </a:r>
            <a:r>
              <a:rPr lang="zh-CN" altLang="en-US" dirty="0"/>
              <a:t>字节的话，它在各层要求的空间如下表。比如</a:t>
            </a:r>
            <a:r>
              <a:rPr lang="en-US" altLang="zh-CN" dirty="0"/>
              <a:t>10^6 * 100 B= 100MB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220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066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898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567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演示算法</a:t>
            </a:r>
            <a:r>
              <a:rPr lang="en-US" altLang="zh-CN" dirty="0"/>
              <a:t>-3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8774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034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536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1345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演示算法</a:t>
            </a:r>
            <a:r>
              <a:rPr lang="en-US" altLang="zh-CN" dirty="0"/>
              <a:t>-4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051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215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693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689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851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演示算法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959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4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442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演示算法</a:t>
            </a:r>
            <a:r>
              <a:rPr lang="en-US" altLang="zh-CN" dirty="0"/>
              <a:t>-2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A9CE1-EB40-4A8C-876F-26689E0A8D6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608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4899A6-433C-460E-8D6E-E818EF7AC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solidFill>
            <a:srgbClr val="0070C0"/>
          </a:solidFill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人工智能原理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9929A4-DE86-4A99-9F33-5F72E1DCE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E01CF0-F059-4503-AD59-142E7CAF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D168-C3F3-47C6-9F83-6BB184564729}" type="datetime1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9EAFA4-8E8D-4831-817D-3686CDA98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1ED0D4-C669-4ECA-A3CE-B882A75CB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31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92CA4C3-2094-4A91-BAA1-F5D16952F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3DA2D5-0CB5-49C5-8D46-9F7C22715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BC14BA-DC44-4444-A4EA-B82EF919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EC583-616B-4C0C-ADBD-E945F86A63E3}" type="datetime1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C18383-98EF-4308-8E27-6747920C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87B0C9-0CD4-41CE-9D59-63763AA19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0ED06E-A538-478D-8E89-C9C3B179341E}"/>
              </a:ext>
            </a:extLst>
          </p:cNvPr>
          <p:cNvSpPr/>
          <p:nvPr userDrawn="1"/>
        </p:nvSpPr>
        <p:spPr>
          <a:xfrm>
            <a:off x="0" y="365125"/>
            <a:ext cx="456676" cy="663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5F2BFC2-6A29-4DE1-8640-562BED061C0E}"/>
              </a:ext>
            </a:extLst>
          </p:cNvPr>
          <p:cNvCxnSpPr>
            <a:cxnSpLocks/>
          </p:cNvCxnSpPr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316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2DE2D5-D5B9-4877-9115-F933DE2AC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9E4743-18AD-466E-8A1E-44C2EDA6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DD75B-CAE2-4DCD-823B-86EE4BC6C95E}" type="datetime1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68BF63-BACA-49D2-A39C-561C2BB5D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F026BA-651A-4AC0-B21E-F52AC6B5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7ADA82-0A2A-4142-86F5-A910B45E1CD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C4D6B2-B604-46E7-84B7-D46ECA69E79C}"/>
              </a:ext>
            </a:extLst>
          </p:cNvPr>
          <p:cNvSpPr/>
          <p:nvPr userDrawn="1"/>
        </p:nvSpPr>
        <p:spPr>
          <a:xfrm>
            <a:off x="0" y="365125"/>
            <a:ext cx="456676" cy="663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285F222-6633-49B8-B260-1BC6DA876833}"/>
              </a:ext>
            </a:extLst>
          </p:cNvPr>
          <p:cNvCxnSpPr>
            <a:cxnSpLocks/>
          </p:cNvCxnSpPr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71D61CE5-3D33-4E81-9554-995C73592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1600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78044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2C9E2E-843A-4B92-BF3B-2CE4FC95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FAB3BD-0740-43E1-AAB9-A021F96B5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rgbClr val="FFC000"/>
              </a:buClr>
              <a:buSzPct val="70000"/>
              <a:buFont typeface="Wingdings" panose="05000000000000000000" pitchFamily="2" charset="2"/>
              <a:buChar char="l"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25A1B3-4DC2-4EEF-9638-C2E71D598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70451-9CE2-4FAC-ADF4-EDE69A759FB0}" type="datetime1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304865-8165-46BF-98F2-07E9E627E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E95B88-E340-461D-8B7B-4E79466A7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F328A9-5A40-4758-8E85-6705C92A7594}"/>
              </a:ext>
            </a:extLst>
          </p:cNvPr>
          <p:cNvSpPr/>
          <p:nvPr userDrawn="1"/>
        </p:nvSpPr>
        <p:spPr>
          <a:xfrm>
            <a:off x="0" y="365125"/>
            <a:ext cx="456676" cy="663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AC933FB-EDAB-463B-8E57-C8147B5FDB08}"/>
              </a:ext>
            </a:extLst>
          </p:cNvPr>
          <p:cNvCxnSpPr>
            <a:cxnSpLocks/>
          </p:cNvCxnSpPr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744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D1EF4-E516-494C-8BCE-E8E29944D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accent1"/>
          </a:solidFill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A57584-77EF-4E34-A500-0876BCD85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94F19C-E3EC-4B14-9A57-844CFA79B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AA4B-B061-449B-B335-1D7678EA842D}" type="datetime1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45202A-8EC8-45BB-9B41-AC04C0EC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06D719-58A5-445C-8D45-0A6365AB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815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40F29-6443-42E3-908F-33CAD169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7C3D9D-3126-41F3-9289-E154AB1C8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1D8F8C-E535-4669-A75E-DAAFBD009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22CBE0-4CFB-46BF-AF2C-D1F2C350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EB06-8C8F-4F8E-AC0B-D8239034BD9C}" type="datetime1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4D5B09-BF4C-4585-BADE-F0E4E672D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59F7B9-33B8-4296-A379-BF2A01B7B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13F0FB2-7602-4948-8312-D84A4048388A}"/>
              </a:ext>
            </a:extLst>
          </p:cNvPr>
          <p:cNvSpPr/>
          <p:nvPr userDrawn="1"/>
        </p:nvSpPr>
        <p:spPr>
          <a:xfrm>
            <a:off x="0" y="365125"/>
            <a:ext cx="456676" cy="663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D91383C-DA25-49B6-AD1F-03F7BBE110E2}"/>
              </a:ext>
            </a:extLst>
          </p:cNvPr>
          <p:cNvCxnSpPr>
            <a:cxnSpLocks/>
          </p:cNvCxnSpPr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99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FD684-9330-4C21-8084-C2D4752DB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77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43C3D4-B49F-411C-BE54-63B9CD1BE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15AD4C-38EA-4873-AD8A-90C44840B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1F7E1E2-CD2B-45DE-91F4-90337DDA0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97A118-A921-4BDF-8E8E-3768BB9258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33155A2-D933-4085-B9FC-DCB37C837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9669-3205-4A28-84EF-1371C7486B12}" type="datetime1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E40D41-BBA6-45FB-86C8-47CEE8A8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02672A-D87B-4ED3-B996-2D109C9B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D0A11A-7B95-4F1F-AEC4-D316EAAB87C7}"/>
              </a:ext>
            </a:extLst>
          </p:cNvPr>
          <p:cNvSpPr/>
          <p:nvPr userDrawn="1"/>
        </p:nvSpPr>
        <p:spPr>
          <a:xfrm>
            <a:off x="0" y="365125"/>
            <a:ext cx="456676" cy="663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B3426D7-72DC-4180-9D44-EC4478DA4325}"/>
              </a:ext>
            </a:extLst>
          </p:cNvPr>
          <p:cNvCxnSpPr>
            <a:cxnSpLocks/>
          </p:cNvCxnSpPr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14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CB06C-CDA2-455A-979C-3DA4ED53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487CEE-3461-4C9F-B76E-670E4CCC4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2288-9827-4313-AB63-76533CA878C6}" type="datetime1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D6217F-2789-4BB9-B5A4-7FE7350E2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4BBC68-F04F-49CD-A735-F0794C2B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17ECDB-A551-454D-9EA5-C5FCA96056B6}"/>
              </a:ext>
            </a:extLst>
          </p:cNvPr>
          <p:cNvSpPr/>
          <p:nvPr userDrawn="1"/>
        </p:nvSpPr>
        <p:spPr>
          <a:xfrm>
            <a:off x="0" y="365125"/>
            <a:ext cx="456676" cy="663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EFF6278-CAB3-4838-9C69-D1DA1532C774}"/>
              </a:ext>
            </a:extLst>
          </p:cNvPr>
          <p:cNvCxnSpPr>
            <a:cxnSpLocks/>
          </p:cNvCxnSpPr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63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99C23-150D-46DF-9EE3-9C025EE5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6F718-31FE-48A9-9604-F8C2FC5C8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0FA7E3-561F-4D56-81D7-E0BD68BB4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7B3270-9289-47CE-85A4-627CCFE46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67590-4C70-40B5-9835-B77750B544FF}" type="datetime1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34D6B4-CDED-4C96-A576-E6A65EDE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FE92E5-7DB9-467E-B803-381E4AC2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239787-A866-475A-AE65-58BB20EF47A9}"/>
              </a:ext>
            </a:extLst>
          </p:cNvPr>
          <p:cNvSpPr/>
          <p:nvPr userDrawn="1"/>
        </p:nvSpPr>
        <p:spPr>
          <a:xfrm>
            <a:off x="0" y="365125"/>
            <a:ext cx="456676" cy="663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81A32E-DCD7-45A9-8599-A81F4E0BDDE5}"/>
              </a:ext>
            </a:extLst>
          </p:cNvPr>
          <p:cNvCxnSpPr>
            <a:cxnSpLocks/>
          </p:cNvCxnSpPr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243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B2971-0D91-41BD-9ECF-F113FDBDD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13F875-4B6C-4366-BAB9-AD73B70D42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43E2C8-4D17-43B8-B1D5-07E93CD9E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01D898-F952-40E1-A8F4-A1A548FC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B3AD6-7C66-4310-8BAE-F530923380A3}" type="datetime1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A0BB52-AE4C-4C3A-9E5C-67EC2F5E1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28AE3A-DAB1-4DA9-A4AC-69F7B1CE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C2FE07-D1F1-48A8-AFC2-F7858B045E8A}"/>
              </a:ext>
            </a:extLst>
          </p:cNvPr>
          <p:cNvSpPr/>
          <p:nvPr userDrawn="1"/>
        </p:nvSpPr>
        <p:spPr>
          <a:xfrm>
            <a:off x="0" y="365125"/>
            <a:ext cx="456676" cy="663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6962632-48FC-4A14-B896-B0AFDF3D3F8A}"/>
              </a:ext>
            </a:extLst>
          </p:cNvPr>
          <p:cNvCxnSpPr>
            <a:cxnSpLocks/>
          </p:cNvCxnSpPr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713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DF791-8627-4AEA-B482-26BE4E66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67BA13-FA8F-46CF-845B-2D723B92F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9577E5-55B8-476C-BA92-96E7AE0AD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7737-0360-4040-B6EA-6F5EA51BA7EA}" type="datetime1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30B12C-FEC5-4B3F-ADA5-5261B992C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451663-0399-4E3D-ABB1-1C87EF4C9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E1C8E6-0F39-458C-AC29-F60350E42F03}"/>
              </a:ext>
            </a:extLst>
          </p:cNvPr>
          <p:cNvSpPr/>
          <p:nvPr userDrawn="1"/>
        </p:nvSpPr>
        <p:spPr>
          <a:xfrm>
            <a:off x="0" y="365125"/>
            <a:ext cx="456676" cy="663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038F443-9112-42F7-B7D8-0C77CCAA15BA}"/>
              </a:ext>
            </a:extLst>
          </p:cNvPr>
          <p:cNvCxnSpPr>
            <a:cxnSpLocks/>
          </p:cNvCxnSpPr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74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15CE81-0E60-4B57-96D3-1F8AD3DA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1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A208A5-1F6A-4739-8EB2-20A3F17B2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393595-308D-42F3-9AC5-AABCCADDB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523F4-DBD5-4E8C-9AB4-4EAFCEB7AA98}" type="datetime1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2A30BE-EF0D-4E12-BF00-4F4DF7E24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042A54-3833-4C76-8A16-AD3888DFE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ACD7D-9A68-44C8-A49A-4B94202CE74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9E44AAB-F96B-4A6E-BE41-D4014D6D0B15}"/>
              </a:ext>
            </a:extLst>
          </p:cNvPr>
          <p:cNvCxnSpPr>
            <a:cxnSpLocks/>
          </p:cNvCxnSpPr>
          <p:nvPr userDrawn="1"/>
        </p:nvCxnSpPr>
        <p:spPr>
          <a:xfrm>
            <a:off x="660400" y="6318357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71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rgbClr val="FFC000"/>
        </a:buClr>
        <a:buSzPct val="80000"/>
        <a:buFont typeface="Wingdings" panose="05000000000000000000" pitchFamily="2" charset="2"/>
        <a:buChar char="p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36ECB81E-B981-4CEF-8356-442322CDF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4400" b="1" dirty="0">
                <a:latin typeface="+mj-lt"/>
              </a:rPr>
              <a:t>第</a:t>
            </a:r>
            <a:r>
              <a:rPr lang="en-US" altLang="zh-CN" sz="4400" b="1" dirty="0">
                <a:latin typeface="+mj-lt"/>
              </a:rPr>
              <a:t>2</a:t>
            </a:r>
            <a:r>
              <a:rPr lang="zh-CN" altLang="en-US" sz="4400" b="1" dirty="0">
                <a:latin typeface="+mj-lt"/>
              </a:rPr>
              <a:t>章 搜索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94FD72-7A04-49CD-827C-64CCD6A90C67}"/>
              </a:ext>
            </a:extLst>
          </p:cNvPr>
          <p:cNvSpPr/>
          <p:nvPr/>
        </p:nvSpPr>
        <p:spPr>
          <a:xfrm>
            <a:off x="1450931" y="898742"/>
            <a:ext cx="9290137" cy="23768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/>
              <a:t>人工智能原理</a:t>
            </a:r>
          </a:p>
        </p:txBody>
      </p:sp>
    </p:spTree>
    <p:extLst>
      <p:ext uri="{BB962C8B-B14F-4D97-AF65-F5344CB8AC3E}">
        <p14:creationId xmlns:p14="http://schemas.microsoft.com/office/powerpoint/2010/main" val="1687926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F5AE4-40AD-4B36-9FFB-A65D818ED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3: Vacuum world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EF9D79-55DA-4A91-B48F-4264EA0C0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4990" cy="4351338"/>
          </a:xfrm>
        </p:spPr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We have a vacuum cleaner and two rooms. 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Each room may or may not be dirty. 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The vacuum cleaner can move </a:t>
            </a:r>
            <a:r>
              <a:rPr lang="en-US" altLang="zh-CN" dirty="0">
                <a:solidFill>
                  <a:srgbClr val="FC01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left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or </a:t>
            </a:r>
            <a:r>
              <a:rPr lang="en-US" altLang="zh-CN" dirty="0">
                <a:solidFill>
                  <a:srgbClr val="FC01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right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(the action has no effect if there is no room to the right/left). 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The vacuum cleaner can </a:t>
            </a:r>
            <a:r>
              <a:rPr lang="en-US" altLang="zh-CN" dirty="0">
                <a:solidFill>
                  <a:srgbClr val="FC01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suck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; this cleans the room (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even if the room was already clean). </a:t>
            </a:r>
            <a:endParaRPr lang="en-US" altLang="zh-CN" sz="44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3E5D14-C608-4ABD-B278-9788E1334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5CAF06-7340-45B8-ABB0-B1098B85A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oup 21288">
            <a:extLst>
              <a:ext uri="{FF2B5EF4-FFF2-40B4-BE49-F238E27FC236}">
                <a16:creationId xmlns:a16="http://schemas.microsoft.com/office/drawing/2014/main" id="{F54442DC-9AFC-44EF-8B6F-19F3F6D0E129}"/>
              </a:ext>
            </a:extLst>
          </p:cNvPr>
          <p:cNvGrpSpPr/>
          <p:nvPr/>
        </p:nvGrpSpPr>
        <p:grpSpPr>
          <a:xfrm>
            <a:off x="7963190" y="1956120"/>
            <a:ext cx="3384260" cy="4220843"/>
            <a:chOff x="0" y="0"/>
            <a:chExt cx="1918068" cy="1967250"/>
          </a:xfrm>
        </p:grpSpPr>
        <p:pic>
          <p:nvPicPr>
            <p:cNvPr id="7" name="Picture 3027">
              <a:extLst>
                <a:ext uri="{FF2B5EF4-FFF2-40B4-BE49-F238E27FC236}">
                  <a16:creationId xmlns:a16="http://schemas.microsoft.com/office/drawing/2014/main" id="{30CBD1CF-DF90-4850-BAD0-B76842F403EF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918068" cy="1906638"/>
            </a:xfrm>
            <a:prstGeom prst="rect">
              <a:avLst/>
            </a:prstGeom>
          </p:spPr>
        </p:pic>
        <p:sp>
          <p:nvSpPr>
            <p:cNvPr id="8" name="Rectangle 3028">
              <a:extLst>
                <a:ext uri="{FF2B5EF4-FFF2-40B4-BE49-F238E27FC236}">
                  <a16:creationId xmlns:a16="http://schemas.microsoft.com/office/drawing/2014/main" id="{D45FE32D-940E-460B-A044-4ACE876304B0}"/>
                </a:ext>
              </a:extLst>
            </p:cNvPr>
            <p:cNvSpPr/>
            <p:nvPr/>
          </p:nvSpPr>
          <p:spPr>
            <a:xfrm>
              <a:off x="519036" y="1827406"/>
              <a:ext cx="1062032" cy="18599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5844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kern="100" dirty="0">
                  <a:solidFill>
                    <a:srgbClr val="FC0128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Physical states</a:t>
              </a:r>
              <a:endParaRPr lang="zh-CN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" name="Rectangle 3029">
              <a:extLst>
                <a:ext uri="{FF2B5EF4-FFF2-40B4-BE49-F238E27FC236}">
                  <a16:creationId xmlns:a16="http://schemas.microsoft.com/office/drawing/2014/main" id="{C2F212A3-09E9-47D9-81D6-2C5C0F42D68F}"/>
                </a:ext>
              </a:extLst>
            </p:cNvPr>
            <p:cNvSpPr/>
            <p:nvPr/>
          </p:nvSpPr>
          <p:spPr>
            <a:xfrm>
              <a:off x="1317422" y="1827406"/>
              <a:ext cx="41269" cy="18599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5844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zh-CN" sz="1100" kern="100">
                  <a:solidFill>
                    <a:srgbClr val="FC0128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095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F5AE4-40AD-4B36-9FFB-A65D818ED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3: Vacuum world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EF9D79-55DA-4A91-B48F-4264EA0C0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8089" cy="4351338"/>
          </a:xfrm>
        </p:spPr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solidFill>
                  <a:srgbClr val="FF0000"/>
                </a:solidFill>
              </a:rPr>
              <a:t>Knowledge-level State Space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en-US" altLang="zh-CN" sz="1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dirty="0"/>
              <a:t>The state space can consist of a set of states. The agent knows that it is in one of these states, but doesn’t know which.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3E5D14-C608-4ABD-B278-9788E1334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5CAF06-7340-45B8-ABB0-B1098B85A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" name="Group 21259">
            <a:extLst>
              <a:ext uri="{FF2B5EF4-FFF2-40B4-BE49-F238E27FC236}">
                <a16:creationId xmlns:a16="http://schemas.microsoft.com/office/drawing/2014/main" id="{D3AF8167-F976-4537-888F-FA108BC4D085}"/>
              </a:ext>
            </a:extLst>
          </p:cNvPr>
          <p:cNvGrpSpPr/>
          <p:nvPr/>
        </p:nvGrpSpPr>
        <p:grpSpPr>
          <a:xfrm>
            <a:off x="7672045" y="1689030"/>
            <a:ext cx="4620309" cy="4109886"/>
            <a:chOff x="0" y="0"/>
            <a:chExt cx="2393659" cy="2013400"/>
          </a:xfrm>
        </p:grpSpPr>
        <p:pic>
          <p:nvPicPr>
            <p:cNvPr id="11" name="Picture 3102">
              <a:extLst>
                <a:ext uri="{FF2B5EF4-FFF2-40B4-BE49-F238E27FC236}">
                  <a16:creationId xmlns:a16="http://schemas.microsoft.com/office/drawing/2014/main" id="{B4AFA0F8-46F6-46BF-AB95-E60378CE7781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918068" cy="1906638"/>
            </a:xfrm>
            <a:prstGeom prst="rect">
              <a:avLst/>
            </a:prstGeom>
          </p:spPr>
        </p:pic>
        <p:sp>
          <p:nvSpPr>
            <p:cNvPr id="12" name="Rectangle 3103">
              <a:extLst>
                <a:ext uri="{FF2B5EF4-FFF2-40B4-BE49-F238E27FC236}">
                  <a16:creationId xmlns:a16="http://schemas.microsoft.com/office/drawing/2014/main" id="{F3A0CB27-BB9D-4EEC-842F-F0AF10D179CA}"/>
                </a:ext>
              </a:extLst>
            </p:cNvPr>
            <p:cNvSpPr/>
            <p:nvPr/>
          </p:nvSpPr>
          <p:spPr>
            <a:xfrm>
              <a:off x="107442" y="1827406"/>
              <a:ext cx="2286217" cy="18599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5844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kern="100" dirty="0">
                  <a:solidFill>
                    <a:srgbClr val="00AE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Goal is to have all rooms clean.</a:t>
              </a:r>
              <a:endParaRPr lang="zh-CN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3104">
              <a:extLst>
                <a:ext uri="{FF2B5EF4-FFF2-40B4-BE49-F238E27FC236}">
                  <a16:creationId xmlns:a16="http://schemas.microsoft.com/office/drawing/2014/main" id="{251D013F-02B2-46A2-9BEF-622E54D7372B}"/>
                </a:ext>
              </a:extLst>
            </p:cNvPr>
            <p:cNvSpPr/>
            <p:nvPr/>
          </p:nvSpPr>
          <p:spPr>
            <a:xfrm>
              <a:off x="1826285" y="1827406"/>
              <a:ext cx="41269" cy="18599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5844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zh-CN" sz="1100" kern="100">
                  <a:solidFill>
                    <a:srgbClr val="00AE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54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F5AE4-40AD-4B36-9FFB-A65D818ED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3: Vacuum world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EF9D79-55DA-4A91-B48F-4264EA0C0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8089" cy="3755361"/>
          </a:xfrm>
        </p:spPr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solidFill>
                  <a:srgbClr val="FF0000"/>
                </a:solidFill>
              </a:rPr>
              <a:t>Knowledge-level State Space.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en-US" altLang="zh-CN" sz="1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0" fontAlgn="base"/>
            <a:r>
              <a:rPr lang="en-US" altLang="zh-CN" b="1" dirty="0"/>
              <a:t>No knowledge of the world.</a:t>
            </a:r>
            <a:r>
              <a:rPr lang="zh-CN" altLang="en-US" b="1" dirty="0"/>
              <a:t> </a:t>
            </a:r>
            <a:r>
              <a:rPr lang="en-US" altLang="zh-CN" dirty="0"/>
              <a:t>States consist of sets of physical states. </a:t>
            </a:r>
            <a:endParaRPr lang="zh-CN" altLang="zh-CN" dirty="0"/>
          </a:p>
          <a:p>
            <a:pPr lvl="0" fontAlgn="base"/>
            <a:r>
              <a:rPr lang="en-US" altLang="zh-CN" b="1" dirty="0"/>
              <a:t>Start in {1,2,3,4,5,6,7,8}</a:t>
            </a:r>
            <a:r>
              <a:rPr lang="en-US" altLang="zh-CN" dirty="0"/>
              <a:t>,</a:t>
            </a:r>
            <a:r>
              <a:rPr lang="en-US" altLang="zh-CN" b="1" dirty="0"/>
              <a:t> </a:t>
            </a:r>
            <a:r>
              <a:rPr lang="en-US" altLang="zh-CN" dirty="0"/>
              <a:t>agent doesn’t have any knowledge of where it is. </a:t>
            </a:r>
            <a:endParaRPr lang="zh-CN" altLang="zh-CN" dirty="0"/>
          </a:p>
          <a:p>
            <a:pPr lvl="0" fontAlgn="base"/>
            <a:r>
              <a:rPr lang="en-US" altLang="zh-CN" dirty="0"/>
              <a:t>Nevertheless, the actions &lt;</a:t>
            </a:r>
            <a:r>
              <a:rPr lang="en-US" altLang="zh-CN" dirty="0">
                <a:solidFill>
                  <a:srgbClr val="FF0000"/>
                </a:solidFill>
              </a:rPr>
              <a:t>right, suck, left, suck</a:t>
            </a:r>
            <a:r>
              <a:rPr lang="en-US" altLang="zh-CN" dirty="0"/>
              <a:t>&gt; achieves the goal.  </a:t>
            </a:r>
            <a:endParaRPr lang="zh-C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3E5D14-C608-4ABD-B278-9788E1334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5CAF06-7340-45B8-ABB0-B1098B85A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" name="Group 21259">
            <a:extLst>
              <a:ext uri="{FF2B5EF4-FFF2-40B4-BE49-F238E27FC236}">
                <a16:creationId xmlns:a16="http://schemas.microsoft.com/office/drawing/2014/main" id="{D3AF8167-F976-4537-888F-FA108BC4D085}"/>
              </a:ext>
            </a:extLst>
          </p:cNvPr>
          <p:cNvGrpSpPr/>
          <p:nvPr/>
        </p:nvGrpSpPr>
        <p:grpSpPr>
          <a:xfrm>
            <a:off x="7672045" y="1689030"/>
            <a:ext cx="4620309" cy="4109886"/>
            <a:chOff x="0" y="0"/>
            <a:chExt cx="2393659" cy="2013400"/>
          </a:xfrm>
        </p:grpSpPr>
        <p:pic>
          <p:nvPicPr>
            <p:cNvPr id="11" name="Picture 3102">
              <a:extLst>
                <a:ext uri="{FF2B5EF4-FFF2-40B4-BE49-F238E27FC236}">
                  <a16:creationId xmlns:a16="http://schemas.microsoft.com/office/drawing/2014/main" id="{B4AFA0F8-46F6-46BF-AB95-E60378CE7781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918068" cy="1906638"/>
            </a:xfrm>
            <a:prstGeom prst="rect">
              <a:avLst/>
            </a:prstGeom>
          </p:spPr>
        </p:pic>
        <p:sp>
          <p:nvSpPr>
            <p:cNvPr id="12" name="Rectangle 3103">
              <a:extLst>
                <a:ext uri="{FF2B5EF4-FFF2-40B4-BE49-F238E27FC236}">
                  <a16:creationId xmlns:a16="http://schemas.microsoft.com/office/drawing/2014/main" id="{F3A0CB27-BB9D-4EEC-842F-F0AF10D179CA}"/>
                </a:ext>
              </a:extLst>
            </p:cNvPr>
            <p:cNvSpPr/>
            <p:nvPr/>
          </p:nvSpPr>
          <p:spPr>
            <a:xfrm>
              <a:off x="107442" y="1827406"/>
              <a:ext cx="2286217" cy="18599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5844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kern="100" dirty="0">
                  <a:solidFill>
                    <a:srgbClr val="00AE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Goal is to have all rooms clean.</a:t>
              </a:r>
              <a:endParaRPr lang="zh-CN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3104">
              <a:extLst>
                <a:ext uri="{FF2B5EF4-FFF2-40B4-BE49-F238E27FC236}">
                  <a16:creationId xmlns:a16="http://schemas.microsoft.com/office/drawing/2014/main" id="{251D013F-02B2-46A2-9BEF-622E54D7372B}"/>
                </a:ext>
              </a:extLst>
            </p:cNvPr>
            <p:cNvSpPr/>
            <p:nvPr/>
          </p:nvSpPr>
          <p:spPr>
            <a:xfrm>
              <a:off x="1826285" y="1827406"/>
              <a:ext cx="41269" cy="18599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5844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zh-CN" sz="1100" kern="100">
                  <a:solidFill>
                    <a:srgbClr val="00AE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05A5E5D9-BD5E-43F3-9973-E0B1336708D6}"/>
              </a:ext>
            </a:extLst>
          </p:cNvPr>
          <p:cNvSpPr/>
          <p:nvPr/>
        </p:nvSpPr>
        <p:spPr>
          <a:xfrm>
            <a:off x="2179899" y="5828295"/>
            <a:ext cx="6096000" cy="3722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6350" marR="5715" indent="-6350">
              <a:lnSpc>
                <a:spcPct val="106000"/>
              </a:lnSpc>
              <a:spcAft>
                <a:spcPts val="705"/>
              </a:spcAft>
            </a:pP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right </a:t>
            </a:r>
            <a:r>
              <a:rPr lang="en-US" altLang="zh-CN" kern="1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{2</a:t>
            </a:r>
            <a:r>
              <a:rPr lang="en-US" altLang="zh-CN" i="1" kern="1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</a:t>
            </a:r>
            <a:r>
              <a:rPr lang="en-US" altLang="zh-CN" kern="1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4</a:t>
            </a:r>
            <a:r>
              <a:rPr lang="en-US" altLang="zh-CN" i="1" kern="1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</a:t>
            </a:r>
            <a:r>
              <a:rPr lang="en-US" altLang="zh-CN" kern="1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6</a:t>
            </a:r>
            <a:r>
              <a:rPr lang="en-US" altLang="zh-CN" i="1" kern="1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</a:t>
            </a:r>
            <a:r>
              <a:rPr lang="en-US" altLang="zh-CN" kern="1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8} 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suck </a:t>
            </a:r>
            <a:r>
              <a:rPr lang="en-US" altLang="zh-CN" kern="1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{4</a:t>
            </a:r>
            <a:r>
              <a:rPr lang="en-US" altLang="zh-CN" i="1" kern="1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</a:t>
            </a:r>
            <a:r>
              <a:rPr lang="en-US" altLang="zh-CN" kern="1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8} 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left </a:t>
            </a:r>
            <a:r>
              <a:rPr lang="en-US" altLang="zh-CN" kern="1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{3</a:t>
            </a:r>
            <a:r>
              <a:rPr lang="en-US" altLang="zh-CN" i="1" kern="1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</a:t>
            </a:r>
            <a:r>
              <a:rPr lang="en-US" altLang="zh-CN" kern="1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7} 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suck </a:t>
            </a:r>
            <a:r>
              <a:rPr lang="en-US" altLang="zh-CN" kern="1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{7}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8782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B51E7-82F7-4862-A6EB-1812AB90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4: Water Jugs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E42A0C-1DA3-45D9-ABE1-3F7365C87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We have a 3 gallon (liter) jug and a 4 gallon jug. We can fill either jug to the top from a tap, we can empty either jug, or we can pour one jug into the other (at least until the other jug is full).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F3B1E1-461E-4189-877D-C7322222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392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E8EB9-3485-4C59-8851-DCE4F1D0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4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6E41D5-653D-4C18-B9A5-C44CFC47A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state space: </a:t>
            </a:r>
            <a:r>
              <a:rPr lang="en-US" altLang="zh-CN" dirty="0"/>
              <a:t>pairs of numbers (gal3, gal4) where gal3 is the number of gallons in the 3 gallon jug, and gal4 is the number of gallons in the 4 gallon jug.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actions (successor functions): </a:t>
            </a:r>
            <a:r>
              <a:rPr lang="en-US" altLang="zh-CN" dirty="0"/>
              <a:t>Empty-3-Gallon, Empty-4-Gallon, Fill-3-Gallon, Fill-4-Gallon, Pour-3-into-4, Pour 4-into-3.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initial state: </a:t>
            </a:r>
            <a:r>
              <a:rPr lang="en-US" altLang="zh-CN" dirty="0"/>
              <a:t>Various, e.g., (0,0)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desired (or goal) condition: </a:t>
            </a:r>
            <a:r>
              <a:rPr lang="en-US" altLang="zh-CN" dirty="0"/>
              <a:t>Various, e.g., (0,2) or (*, 3) where * means we don't care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F98998-3702-4581-A285-F3EC1B7F7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80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72430-3CA3-47BF-8DD0-5AC07ADA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Algorithms for 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8171AE-6BE4-4060-B342-B087254DF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861" y="1157468"/>
            <a:ext cx="10832939" cy="5019495"/>
          </a:xfrm>
        </p:spPr>
        <p:txBody>
          <a:bodyPr>
            <a:normAutofit/>
          </a:bodyPr>
          <a:lstStyle/>
          <a:p>
            <a:r>
              <a:rPr lang="en-US" altLang="zh-CN" dirty="0"/>
              <a:t>Inputs: </a:t>
            </a:r>
            <a:endParaRPr lang="zh-CN" altLang="zh-CN" dirty="0"/>
          </a:p>
          <a:p>
            <a:pPr lvl="1" fontAlgn="base"/>
            <a:r>
              <a:rPr lang="en-US" altLang="zh-CN" dirty="0"/>
              <a:t>a specified initial state (a specific world state or a set of world states representing the agent’s knowledge, etc.) </a:t>
            </a:r>
            <a:endParaRPr lang="zh-CN" altLang="zh-CN" dirty="0"/>
          </a:p>
          <a:p>
            <a:pPr lvl="1" fontAlgn="base"/>
            <a:r>
              <a:rPr lang="en-US" altLang="zh-CN" dirty="0"/>
              <a:t>a successor function S(x) = {set of states that can be reached from state x via a single action}.  </a:t>
            </a:r>
            <a:endParaRPr lang="zh-CN" altLang="zh-CN" dirty="0"/>
          </a:p>
          <a:p>
            <a:pPr lvl="1" fontAlgn="base"/>
            <a:r>
              <a:rPr lang="en-US" altLang="zh-CN" dirty="0"/>
              <a:t>a goal test: to test a successor function that can be applied to a state and return true if the state satisfies the goal condition.  </a:t>
            </a:r>
            <a:endParaRPr lang="zh-CN" altLang="zh-CN" dirty="0"/>
          </a:p>
          <a:p>
            <a:pPr lvl="1" fontAlgn="base"/>
            <a:r>
              <a:rPr lang="en-US" altLang="zh-CN" dirty="0"/>
              <a:t>A step cost function C(</a:t>
            </a:r>
            <a:r>
              <a:rPr lang="en-US" altLang="zh-CN" dirty="0" err="1"/>
              <a:t>x,a,y</a:t>
            </a:r>
            <a:r>
              <a:rPr lang="en-US" altLang="zh-CN" dirty="0"/>
              <a:t>) which determines the cost of moving from state x to state y using action a. (C(</a:t>
            </a:r>
            <a:r>
              <a:rPr lang="en-US" altLang="zh-CN" dirty="0" err="1"/>
              <a:t>x,a,y</a:t>
            </a:r>
            <a:r>
              <a:rPr lang="en-US" altLang="zh-CN" dirty="0"/>
              <a:t>) =infinity if a does not yield y from x)  </a:t>
            </a:r>
            <a:endParaRPr lang="zh-CN" altLang="zh-CN" dirty="0"/>
          </a:p>
          <a:p>
            <a:r>
              <a:rPr lang="en-US" altLang="zh-CN" dirty="0"/>
              <a:t>Output: </a:t>
            </a:r>
            <a:endParaRPr lang="zh-CN" altLang="zh-CN" dirty="0"/>
          </a:p>
          <a:p>
            <a:pPr lvl="1" fontAlgn="base"/>
            <a:r>
              <a:rPr lang="en-US" altLang="zh-CN" dirty="0"/>
              <a:t>a sequence of states leading from the initial state to a state satisfying the goal test.  </a:t>
            </a:r>
            <a:endParaRPr lang="zh-C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C8949B-9EB3-4D14-BB4E-95111357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711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4EE57-FDB2-4067-9FBA-8D724632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Obtaining the action sequence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B2F084-12CD-4D96-AA19-3DE00AA71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en-US" altLang="zh-CN" dirty="0"/>
              <a:t>The set of successors of a state x might arise from different actions, e.g., </a:t>
            </a:r>
            <a:endParaRPr lang="zh-CN" altLang="zh-CN" dirty="0"/>
          </a:p>
          <a:p>
            <a:pPr lvl="1" fontAlgn="base"/>
            <a:r>
              <a:rPr lang="en-US" altLang="zh-CN" dirty="0"/>
              <a:t>x → a → y </a:t>
            </a:r>
            <a:endParaRPr lang="zh-CN" altLang="zh-CN" dirty="0"/>
          </a:p>
          <a:p>
            <a:pPr lvl="1"/>
            <a:r>
              <a:rPr lang="en-US" altLang="zh-CN" dirty="0"/>
              <a:t>x → b → z</a:t>
            </a:r>
          </a:p>
          <a:p>
            <a:pPr lvl="0" fontAlgn="base"/>
            <a:r>
              <a:rPr lang="en-US" altLang="zh-CN" dirty="0"/>
              <a:t>Successor function S(x) yields a set of states that can be reached from x via a (any) single action.  </a:t>
            </a:r>
            <a:endParaRPr lang="zh-CN" altLang="zh-CN" dirty="0"/>
          </a:p>
          <a:p>
            <a:pPr lvl="1" fontAlgn="base"/>
            <a:r>
              <a:rPr lang="en-US" altLang="zh-CN" dirty="0"/>
              <a:t>Rather than just return a set of states, we might annotate these states by the action used to obtain them: </a:t>
            </a:r>
            <a:endParaRPr lang="zh-CN" altLang="zh-CN" dirty="0"/>
          </a:p>
          <a:p>
            <a:pPr lvl="2" fontAlgn="base"/>
            <a:r>
              <a:rPr lang="en-US" altLang="zh-CN" dirty="0"/>
              <a:t>S(x) = {&lt;</a:t>
            </a:r>
            <a:r>
              <a:rPr lang="en-US" altLang="zh-CN" dirty="0" err="1"/>
              <a:t>y,a</a:t>
            </a:r>
            <a:r>
              <a:rPr lang="en-US" altLang="zh-CN" dirty="0"/>
              <a:t>&gt;, &lt;</a:t>
            </a:r>
            <a:r>
              <a:rPr lang="en-US" altLang="zh-CN" dirty="0" err="1"/>
              <a:t>z,b</a:t>
            </a:r>
            <a:r>
              <a:rPr lang="en-US" altLang="zh-CN" dirty="0"/>
              <a:t>&gt;}  y via action a, z via action b. </a:t>
            </a:r>
            <a:endParaRPr lang="zh-CN" altLang="zh-CN" dirty="0"/>
          </a:p>
          <a:p>
            <a:pPr lvl="2" fontAlgn="base"/>
            <a:r>
              <a:rPr lang="en-US" altLang="zh-CN" dirty="0"/>
              <a:t>S(x) = {&lt;</a:t>
            </a:r>
            <a:r>
              <a:rPr lang="en-US" altLang="zh-CN" dirty="0" err="1"/>
              <a:t>y,a</a:t>
            </a:r>
            <a:r>
              <a:rPr lang="en-US" altLang="zh-CN" dirty="0"/>
              <a:t>&gt;, &lt;</a:t>
            </a:r>
            <a:r>
              <a:rPr lang="en-US" altLang="zh-CN" dirty="0" err="1"/>
              <a:t>y,b</a:t>
            </a:r>
            <a:r>
              <a:rPr lang="en-US" altLang="zh-CN" dirty="0"/>
              <a:t>&gt;} y via action a, also y via alternative action b. 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AC38F3-3E0C-45A2-9F9F-C5F29710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78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53E56-8C45-4BD3-B104-04F52F70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Tree Search</a:t>
            </a:r>
            <a:endParaRPr lang="zh-CN" altLang="en-US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CF91F461-1D85-4CD7-8CB0-3FD9F17E50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9643662"/>
              </p:ext>
            </p:extLst>
          </p:nvPr>
        </p:nvGraphicFramePr>
        <p:xfrm>
          <a:off x="2754010" y="3563164"/>
          <a:ext cx="7095280" cy="27321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95280">
                  <a:extLst>
                    <a:ext uri="{9D8B030D-6E8A-4147-A177-3AD203B41FA5}">
                      <a16:colId xmlns:a16="http://schemas.microsoft.com/office/drawing/2014/main" val="989975008"/>
                    </a:ext>
                  </a:extLst>
                </a:gridCol>
              </a:tblGrid>
              <a:tr h="2732142">
                <a:tc>
                  <a:txBody>
                    <a:bodyPr/>
                    <a:lstStyle/>
                    <a:p>
                      <a:pPr marL="25844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</a:rPr>
                        <a:t>TreeSearch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(Frontier,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</a:rPr>
                        <a:t>Sucessors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, Goal? ) 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58445" indent="-635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73810" algn="ctr"/>
                        </a:tabLs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  	If Frontier is empty return failure 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70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70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</a:rPr>
                        <a:t>Curr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= select state from Frontier 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70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70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   If (Goal==(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</a:rPr>
                        <a:t>Curr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)) return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</a:rPr>
                        <a:t>Curr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70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70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   Frontier’ = (Frontier – {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</a:rPr>
                        <a:t>Curr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}) U Successors(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</a:rPr>
                        <a:t>Curr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70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70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   return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</a:rPr>
                        <a:t>TreeSearch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(Frontier’, Successors, Goal?) 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640" marR="73025" marT="571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476809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DC5DCF-1100-48B8-AECD-0B0E62C0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5D7BDA-66F3-4885-B269-D55B9A930226}"/>
              </a:ext>
            </a:extLst>
          </p:cNvPr>
          <p:cNvSpPr/>
          <p:nvPr/>
        </p:nvSpPr>
        <p:spPr>
          <a:xfrm>
            <a:off x="831849" y="1802666"/>
            <a:ext cx="109396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MSS10"/>
              </a:rPr>
              <a:t>Frontier is the set of states we haven't yet explored/expanded, and want to explore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MSS10"/>
              </a:rPr>
              <a:t>Initial call has Frontier = the set of initial state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2474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13730-3B19-40A3-8D98-52FB727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Example1: Romania travel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333972-2FF5-4927-A6DE-FD9B99440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002A72-B045-4BFA-A18B-82DE43B98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500" y="1857691"/>
            <a:ext cx="6285233" cy="3142617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463DAFF4-B7CA-47B7-9722-2255246F0811}"/>
              </a:ext>
            </a:extLst>
          </p:cNvPr>
          <p:cNvSpPr/>
          <p:nvPr/>
        </p:nvSpPr>
        <p:spPr>
          <a:xfrm>
            <a:off x="5127582" y="2564010"/>
            <a:ext cx="260005" cy="286475"/>
          </a:xfrm>
          <a:prstGeom prst="ellipse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24948F8-F25A-47F3-B5AD-1D8FC36EF610}"/>
              </a:ext>
            </a:extLst>
          </p:cNvPr>
          <p:cNvSpPr/>
          <p:nvPr/>
        </p:nvSpPr>
        <p:spPr>
          <a:xfrm>
            <a:off x="8610600" y="4128521"/>
            <a:ext cx="260005" cy="28647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7B70236-72DC-4CC1-B47D-ECEE48BC2E7C}"/>
              </a:ext>
            </a:extLst>
          </p:cNvPr>
          <p:cNvSpPr/>
          <p:nvPr/>
        </p:nvSpPr>
        <p:spPr>
          <a:xfrm>
            <a:off x="5127582" y="2554285"/>
            <a:ext cx="260005" cy="286475"/>
          </a:xfrm>
          <a:prstGeom prst="ellipse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A3CAE8-0D6F-4FA2-8AA6-026E7F7B8756}"/>
              </a:ext>
            </a:extLst>
          </p:cNvPr>
          <p:cNvSpPr/>
          <p:nvPr/>
        </p:nvSpPr>
        <p:spPr>
          <a:xfrm>
            <a:off x="395283" y="3934725"/>
            <a:ext cx="7577833" cy="2421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6350">
              <a:lnSpc>
                <a:spcPct val="107000"/>
              </a:lnSpc>
              <a:spcAft>
                <a:spcPts val="1025"/>
              </a:spcAft>
            </a:pPr>
            <a:r>
              <a:rPr lang="pt-BR" altLang="zh-CN" kern="100" dirty="0">
                <a:solidFill>
                  <a:srgbClr val="003366"/>
                </a:solidFill>
                <a:latin typeface="Calibri" panose="020F0502020204030204" pitchFamily="34" charset="0"/>
              </a:rPr>
              <a:t>     </a:t>
            </a:r>
            <a:r>
              <a:rPr lang="pt-BR" altLang="zh-CN" dirty="0"/>
              <a:t>{</a:t>
            </a:r>
            <a:r>
              <a:rPr lang="pt-BR" altLang="zh-CN" b="1" dirty="0"/>
              <a:t>Arad</a:t>
            </a:r>
            <a:r>
              <a:rPr lang="pt-BR" altLang="zh-CN" dirty="0"/>
              <a:t>},</a:t>
            </a:r>
            <a:endParaRPr lang="pt-BR" altLang="zh-CN" kern="100" dirty="0">
              <a:solidFill>
                <a:srgbClr val="003366"/>
              </a:solidFill>
              <a:latin typeface="Calibri" panose="020F0502020204030204" pitchFamily="34" charset="0"/>
            </a:endParaRPr>
          </a:p>
          <a:p>
            <a:pPr indent="-6350">
              <a:lnSpc>
                <a:spcPct val="107000"/>
              </a:lnSpc>
              <a:spcAft>
                <a:spcPts val="1025"/>
              </a:spcAft>
            </a:pPr>
            <a:r>
              <a:rPr lang="pt-BR" altLang="zh-CN" kern="100" dirty="0">
                <a:solidFill>
                  <a:srgbClr val="003366"/>
                </a:solidFill>
                <a:latin typeface="Calibri" panose="020F0502020204030204" pitchFamily="34" charset="0"/>
              </a:rPr>
              <a:t>     </a:t>
            </a:r>
            <a:r>
              <a:rPr lang="pt-BR" altLang="zh-CN" dirty="0"/>
              <a:t>{</a:t>
            </a:r>
            <a:r>
              <a:rPr lang="pt-BR" altLang="zh-CN" b="1" dirty="0"/>
              <a:t>Z&lt;A&gt;, T&lt;A&gt;, S&lt;A&gt;</a:t>
            </a:r>
            <a:r>
              <a:rPr lang="pt-BR" altLang="zh-CN" dirty="0"/>
              <a:t>},</a:t>
            </a:r>
            <a:endParaRPr lang="en-US" altLang="zh-CN" kern="100" dirty="0">
              <a:solidFill>
                <a:srgbClr val="003366"/>
              </a:solidFill>
              <a:latin typeface="Calibri" panose="020F0502020204030204" pitchFamily="34" charset="0"/>
            </a:endParaRPr>
          </a:p>
          <a:p>
            <a:pPr indent="-6350">
              <a:lnSpc>
                <a:spcPct val="107000"/>
              </a:lnSpc>
              <a:spcAft>
                <a:spcPts val="1025"/>
              </a:spcAft>
            </a:pPr>
            <a:r>
              <a:rPr lang="en-US" altLang="zh-CN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    {Z&lt;A&gt;, T&lt;A&gt;, </a:t>
            </a:r>
            <a:r>
              <a:rPr lang="en-US" altLang="zh-CN" b="1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A&lt;S;A&gt;, O&lt;S;A&gt;, </a:t>
            </a:r>
            <a:r>
              <a:rPr lang="en-US" altLang="zh-CN" b="1" kern="100" dirty="0">
                <a:solidFill>
                  <a:srgbClr val="FC0128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F&lt;S;A&gt;</a:t>
            </a:r>
            <a:r>
              <a:rPr lang="en-US" altLang="zh-CN" b="1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R&lt;S;A&gt;</a:t>
            </a:r>
            <a:r>
              <a:rPr lang="en-US" altLang="zh-CN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} </a:t>
            </a:r>
            <a:endParaRPr lang="zh-CN" altLang="zh-CN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58445" marR="1414780" indent="-6350">
              <a:lnSpc>
                <a:spcPct val="107000"/>
              </a:lnSpc>
              <a:spcAft>
                <a:spcPts val="735"/>
              </a:spcAft>
            </a:pPr>
            <a:r>
              <a:rPr lang="en-US" altLang="zh-CN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{Z&lt;A&gt;, T&lt;A&gt;, A&lt;S;A&gt;, O&lt;S;A&gt;, R&lt;S;A&gt;, </a:t>
            </a:r>
            <a:r>
              <a:rPr lang="en-US" altLang="zh-CN" b="1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S&lt;F;S;A&gt;, </a:t>
            </a:r>
            <a:r>
              <a:rPr lang="en-US" altLang="zh-CN" b="1" kern="100" dirty="0">
                <a:solidFill>
                  <a:srgbClr val="00AE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B&lt;F;S;A&gt;</a:t>
            </a:r>
            <a:r>
              <a:rPr lang="en-US" altLang="zh-CN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} </a:t>
            </a:r>
          </a:p>
          <a:p>
            <a:pPr marL="258445" marR="1414780" indent="-6350">
              <a:lnSpc>
                <a:spcPct val="107000"/>
              </a:lnSpc>
              <a:spcAft>
                <a:spcPts val="735"/>
              </a:spcAft>
            </a:pPr>
            <a:r>
              <a:rPr lang="en-US" altLang="zh-CN" b="1" kern="100" dirty="0">
                <a:solidFill>
                  <a:srgbClr val="00AE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Solution</a:t>
            </a:r>
            <a:r>
              <a:rPr lang="en-US" altLang="zh-CN" b="1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Arad -&gt; Sibiu -&gt; </a:t>
            </a:r>
            <a:r>
              <a:rPr lang="en-US" altLang="zh-CN" b="1" kern="100" dirty="0" err="1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Fagaras</a:t>
            </a:r>
            <a:r>
              <a:rPr lang="en-US" altLang="zh-CN" b="1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-&gt; Bucharest </a:t>
            </a:r>
            <a:endParaRPr lang="en-US" altLang="zh-CN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58445" marR="1414780" indent="-6350">
              <a:lnSpc>
                <a:spcPct val="107000"/>
              </a:lnSpc>
              <a:spcAft>
                <a:spcPts val="735"/>
              </a:spcAft>
            </a:pPr>
            <a:r>
              <a:rPr lang="en-US" altLang="zh-CN" b="1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altLang="zh-CN" b="1" kern="100" dirty="0">
                <a:solidFill>
                  <a:srgbClr val="00AE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Cost</a:t>
            </a:r>
            <a:r>
              <a:rPr lang="en-US" altLang="zh-CN" b="1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        140   +    99   +    211    =     450 </a:t>
            </a:r>
            <a:endParaRPr lang="zh-CN" altLang="zh-CN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0.14102 4.07407E-6 C 0.20417 4.07407E-6 0.28268 0.0574 0.28268 0.10463 L 0.28268 0.21041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28" y="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43384-81C6-4A85-B066-3828CA0A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Another Solution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7FD9E2-5E30-4716-B91B-7558AC29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C04CE4-BAA2-497C-9C70-E2D89597118D}"/>
              </a:ext>
            </a:extLst>
          </p:cNvPr>
          <p:cNvSpPr/>
          <p:nvPr/>
        </p:nvSpPr>
        <p:spPr>
          <a:xfrm>
            <a:off x="292100" y="3841230"/>
            <a:ext cx="11061700" cy="255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1325" indent="-6350">
              <a:lnSpc>
                <a:spcPct val="107000"/>
              </a:lnSpc>
              <a:spcAft>
                <a:spcPts val="545"/>
              </a:spcAft>
            </a:pPr>
            <a:r>
              <a:rPr lang="pt-BR" altLang="zh-CN" dirty="0"/>
              <a:t>{</a:t>
            </a:r>
            <a:r>
              <a:rPr lang="pt-BR" altLang="zh-CN" b="1" dirty="0"/>
              <a:t>Arad</a:t>
            </a:r>
            <a:r>
              <a:rPr lang="pt-BR" altLang="zh-CN" dirty="0"/>
              <a:t>},</a:t>
            </a:r>
            <a:endParaRPr lang="en-US" altLang="zh-CN" kern="100" dirty="0">
              <a:solidFill>
                <a:srgbClr val="003366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41325" indent="-6350">
              <a:lnSpc>
                <a:spcPct val="107000"/>
              </a:lnSpc>
              <a:spcAft>
                <a:spcPts val="545"/>
              </a:spcAft>
            </a:pPr>
            <a:r>
              <a:rPr lang="en-US" altLang="zh-CN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{Z&lt;A&gt;, T&lt;A&gt;, </a:t>
            </a:r>
            <a:r>
              <a:rPr lang="en-US" altLang="zh-CN" kern="100" dirty="0">
                <a:solidFill>
                  <a:srgbClr val="FC0128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S&lt;A&gt;</a:t>
            </a:r>
            <a:r>
              <a:rPr lang="en-US" altLang="zh-CN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},  </a:t>
            </a:r>
            <a:endParaRPr lang="zh-CN" altLang="zh-CN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44500" indent="-6350">
              <a:lnSpc>
                <a:spcPct val="107000"/>
              </a:lnSpc>
              <a:spcAft>
                <a:spcPts val="550"/>
              </a:spcAft>
            </a:pPr>
            <a:r>
              <a:rPr lang="en-US" altLang="zh-CN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{Z&lt;A&gt;, T&lt;A&gt;,</a:t>
            </a:r>
            <a:r>
              <a:rPr lang="en-US" altLang="zh-CN" b="1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A&lt;S,A&gt;, O&lt;S,A&gt;, F&lt;S,A&gt;, </a:t>
            </a:r>
            <a:r>
              <a:rPr lang="en-US" altLang="zh-CN" b="1" kern="100" dirty="0">
                <a:solidFill>
                  <a:srgbClr val="FC0128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R&lt;S,A&gt;</a:t>
            </a:r>
            <a:r>
              <a:rPr lang="en-US" altLang="zh-CN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} </a:t>
            </a:r>
            <a:endParaRPr lang="zh-CN" altLang="zh-CN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41325" indent="-6350">
              <a:lnSpc>
                <a:spcPct val="107000"/>
              </a:lnSpc>
              <a:spcAft>
                <a:spcPts val="545"/>
              </a:spcAft>
            </a:pPr>
            <a:r>
              <a:rPr lang="en-US" altLang="zh-CN" kern="100" dirty="0">
                <a:solidFill>
                  <a:srgbClr val="003366"/>
                </a:solidFill>
                <a:latin typeface="Calibri" panose="020F0502020204030204" pitchFamily="34" charset="0"/>
              </a:rPr>
              <a:t> </a:t>
            </a:r>
            <a:r>
              <a:rPr lang="en-US" altLang="zh-CN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{Z&lt;A&gt;, T&lt;A&gt;, A&lt;S,A&gt;, O&lt;S,A&gt;, F&lt;S,A&gt;, </a:t>
            </a:r>
            <a:r>
              <a:rPr lang="en-US" altLang="zh-CN" b="1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S&lt;R,S,A&gt;, </a:t>
            </a:r>
            <a:r>
              <a:rPr lang="en-US" altLang="zh-CN" b="1" kern="100" dirty="0">
                <a:solidFill>
                  <a:srgbClr val="FC0128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P&lt;R,S,A&gt;</a:t>
            </a:r>
            <a:r>
              <a:rPr lang="en-US" altLang="zh-CN" b="1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C&lt;R,S,A&gt;</a:t>
            </a:r>
            <a:r>
              <a:rPr lang="en-US" altLang="zh-CN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} </a:t>
            </a:r>
            <a:endParaRPr lang="zh-CN" altLang="zh-CN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41325" indent="-6350">
              <a:lnSpc>
                <a:spcPct val="107000"/>
              </a:lnSpc>
              <a:spcAft>
                <a:spcPts val="545"/>
              </a:spcAft>
            </a:pPr>
            <a:r>
              <a:rPr lang="en-US" altLang="zh-CN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{Z&lt;A&gt;, T&lt;A&gt;, A&lt;S,A&gt;, O&lt;S,A&gt;, F&lt;S,A&gt;, S&lt;R,S,A&gt;,</a:t>
            </a:r>
            <a:r>
              <a:rPr lang="en-US" altLang="zh-CN" b="1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altLang="zh-CN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C&lt;R,S,A&gt;, </a:t>
            </a:r>
            <a:r>
              <a:rPr lang="en-US" altLang="zh-CN" b="1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R&lt;P,R,S,A&gt;</a:t>
            </a:r>
            <a:r>
              <a:rPr lang="en-US" altLang="zh-CN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altLang="zh-CN" b="1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C&lt;P,R,S,A&gt;, </a:t>
            </a:r>
            <a:r>
              <a:rPr lang="en-US" altLang="zh-CN" b="1" kern="100" dirty="0">
                <a:solidFill>
                  <a:srgbClr val="00CC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Bucharest&lt;P,R,S,A&gt;</a:t>
            </a:r>
            <a:r>
              <a:rPr lang="en-US" altLang="zh-CN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} </a:t>
            </a:r>
            <a:endParaRPr lang="zh-CN" altLang="zh-CN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41325" indent="-6350">
              <a:lnSpc>
                <a:spcPct val="107000"/>
              </a:lnSpc>
              <a:spcAft>
                <a:spcPts val="545"/>
              </a:spcAft>
            </a:pPr>
            <a:r>
              <a:rPr lang="en-US" altLang="zh-CN" b="1" kern="100" dirty="0">
                <a:solidFill>
                  <a:srgbClr val="00AE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Solution</a:t>
            </a:r>
            <a:r>
              <a:rPr lang="en-US" altLang="zh-CN" b="1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Arad -&gt; Sibiu -&gt; </a:t>
            </a:r>
            <a:r>
              <a:rPr lang="en-US" altLang="zh-CN" b="1" kern="100" dirty="0" err="1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Rimnicu</a:t>
            </a:r>
            <a:r>
              <a:rPr lang="en-US" altLang="zh-CN" b="1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altLang="zh-CN" b="1" kern="100" dirty="0" err="1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Vilcea</a:t>
            </a:r>
            <a:r>
              <a:rPr lang="en-US" altLang="zh-CN" b="1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-&gt; Pitesti -&gt; Bucharest </a:t>
            </a:r>
            <a:endParaRPr lang="zh-CN" altLang="zh-CN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41325" indent="-6350">
              <a:lnSpc>
                <a:spcPct val="107000"/>
              </a:lnSpc>
              <a:spcAft>
                <a:spcPts val="545"/>
              </a:spcAft>
            </a:pPr>
            <a:r>
              <a:rPr lang="en-US" altLang="zh-CN" b="1" kern="100" dirty="0">
                <a:solidFill>
                  <a:srgbClr val="00AE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Cost</a:t>
            </a:r>
            <a:r>
              <a:rPr lang="en-US" altLang="zh-CN" b="1" kern="100" dirty="0">
                <a:solidFill>
                  <a:srgbClr val="0033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         140   +   80     +                97         +    101     =    </a:t>
            </a:r>
            <a:r>
              <a:rPr lang="en-US" altLang="zh-CN" b="1" kern="100" dirty="0">
                <a:solidFill>
                  <a:srgbClr val="FC0128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418 </a:t>
            </a:r>
            <a:endParaRPr lang="zh-CN" altLang="zh-CN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7E3E4D-AEE1-4585-A582-A11BF8875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600" y="1427163"/>
            <a:ext cx="6285233" cy="3142617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D7462ECE-A908-4010-A587-C3706C10AA49}"/>
              </a:ext>
            </a:extLst>
          </p:cNvPr>
          <p:cNvSpPr/>
          <p:nvPr/>
        </p:nvSpPr>
        <p:spPr>
          <a:xfrm>
            <a:off x="6054682" y="2133482"/>
            <a:ext cx="260005" cy="286475"/>
          </a:xfrm>
          <a:prstGeom prst="ellipse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F34D6AB-D19D-4BA0-8E7B-6DA63724A1C8}"/>
              </a:ext>
            </a:extLst>
          </p:cNvPr>
          <p:cNvSpPr/>
          <p:nvPr/>
        </p:nvSpPr>
        <p:spPr>
          <a:xfrm>
            <a:off x="9537700" y="3697993"/>
            <a:ext cx="260005" cy="28647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839DBFB-3461-4A15-8068-52F79896E777}"/>
              </a:ext>
            </a:extLst>
          </p:cNvPr>
          <p:cNvSpPr/>
          <p:nvPr/>
        </p:nvSpPr>
        <p:spPr>
          <a:xfrm>
            <a:off x="6054682" y="2123757"/>
            <a:ext cx="260005" cy="286475"/>
          </a:xfrm>
          <a:prstGeom prst="ellipse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463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CA86C-4EBF-4ABD-8244-43CBD512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ECDE1-592C-45C9-938F-879537AE7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Successful</a:t>
            </a:r>
          </a:p>
          <a:p>
            <a:pPr lvl="1"/>
            <a:r>
              <a:rPr lang="en-US" altLang="zh-CN" dirty="0"/>
              <a:t>Many other AI problems can be successfully solved by search</a:t>
            </a:r>
          </a:p>
          <a:p>
            <a:pPr lvl="1"/>
            <a:r>
              <a:rPr lang="en-US" altLang="zh-CN" dirty="0"/>
              <a:t>Outperform humans in some areas (e.g. games)</a:t>
            </a:r>
          </a:p>
          <a:p>
            <a:r>
              <a:rPr lang="en-US" altLang="zh-CN" dirty="0"/>
              <a:t>Practical</a:t>
            </a:r>
          </a:p>
          <a:p>
            <a:pPr lvl="1"/>
            <a:r>
              <a:rPr lang="en-US" altLang="zh-CN" dirty="0"/>
              <a:t> Many problems don't have specific algorithms for solving them. Casting as search problems is often the easiest way of solving them.</a:t>
            </a:r>
          </a:p>
          <a:p>
            <a:pPr lvl="1"/>
            <a:r>
              <a:rPr lang="en-US" altLang="zh-CN" dirty="0"/>
              <a:t>Search can also be useful in approximation (e.g., local search in optimization problems).</a:t>
            </a:r>
          </a:p>
          <a:p>
            <a:pPr lvl="1"/>
            <a:r>
              <a:rPr lang="en-US" altLang="zh-CN" dirty="0"/>
              <a:t>Problem specific heuristics provides search with a way of exploiting extra knowledge.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CE0AFC-7469-4BE7-969D-47615CCA9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D741778-42A0-4859-B606-D9290BC93B6C}"/>
              </a:ext>
            </a:extLst>
          </p:cNvPr>
          <p:cNvSpPr/>
          <p:nvPr/>
        </p:nvSpPr>
        <p:spPr>
          <a:xfrm>
            <a:off x="1288648" y="5897325"/>
            <a:ext cx="10266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MT"/>
              </a:rPr>
              <a:t>Some critical aspects of “intelligent” behavior, e.g., planning, can be cast as search.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3766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43384-81C6-4A85-B066-3828CA0A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Cycle Issue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7FD9E2-5E30-4716-B91B-7558AC29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C04CE4-BAA2-497C-9C70-E2D89597118D}"/>
              </a:ext>
            </a:extLst>
          </p:cNvPr>
          <p:cNvSpPr/>
          <p:nvPr/>
        </p:nvSpPr>
        <p:spPr>
          <a:xfrm>
            <a:off x="653834" y="4569780"/>
            <a:ext cx="11061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3366"/>
                </a:solidFill>
                <a:latin typeface="Calibri" panose="020F0502020204030204" pitchFamily="34" charset="0"/>
              </a:rPr>
              <a:t>{</a:t>
            </a:r>
            <a:r>
              <a:rPr lang="en-US" altLang="zh-CN" dirty="0">
                <a:solidFill>
                  <a:srgbClr val="FD0128"/>
                </a:solidFill>
                <a:latin typeface="Calibri" panose="020F0502020204030204" pitchFamily="34" charset="0"/>
              </a:rPr>
              <a:t>Arad</a:t>
            </a:r>
            <a:r>
              <a:rPr lang="en-US" altLang="zh-CN" dirty="0">
                <a:solidFill>
                  <a:srgbClr val="003366"/>
                </a:solidFill>
                <a:latin typeface="Calibri" panose="020F0502020204030204" pitchFamily="34" charset="0"/>
              </a:rPr>
              <a:t>}</a:t>
            </a:r>
          </a:p>
          <a:p>
            <a:r>
              <a:rPr lang="pt-BR" altLang="zh-CN" dirty="0">
                <a:solidFill>
                  <a:srgbClr val="003366"/>
                </a:solidFill>
                <a:latin typeface="Calibri" panose="020F0502020204030204" pitchFamily="34" charset="0"/>
              </a:rPr>
              <a:t>{Z&lt;A&gt;, T&lt;A&gt;, </a:t>
            </a:r>
            <a:r>
              <a:rPr lang="pt-BR" altLang="zh-CN" dirty="0">
                <a:solidFill>
                  <a:srgbClr val="FD0128"/>
                </a:solidFill>
                <a:latin typeface="Calibri" panose="020F0502020204030204" pitchFamily="34" charset="0"/>
              </a:rPr>
              <a:t>S&lt;A&gt;</a:t>
            </a:r>
            <a:r>
              <a:rPr lang="pt-BR" altLang="zh-CN" dirty="0">
                <a:solidFill>
                  <a:srgbClr val="003366"/>
                </a:solidFill>
                <a:latin typeface="Calibri" panose="020F0502020204030204" pitchFamily="34" charset="0"/>
              </a:rPr>
              <a:t>},</a:t>
            </a:r>
          </a:p>
          <a:p>
            <a:r>
              <a:rPr lang="pt-BR" altLang="zh-CN" dirty="0">
                <a:solidFill>
                  <a:srgbClr val="003366"/>
                </a:solidFill>
                <a:latin typeface="Calibri" panose="020F0502020204030204" pitchFamily="34" charset="0"/>
              </a:rPr>
              <a:t>{Z&lt;A&gt;, T&lt;A&gt;, </a:t>
            </a:r>
            <a:r>
              <a:rPr lang="pt-BR" altLang="zh-CN" b="1" dirty="0">
                <a:solidFill>
                  <a:srgbClr val="003366"/>
                </a:solidFill>
                <a:latin typeface="Calibri,Bold"/>
              </a:rPr>
              <a:t>O&lt;S;A&gt;, F&lt;S;A&gt;, </a:t>
            </a:r>
            <a:r>
              <a:rPr lang="pt-BR" altLang="zh-CN" b="1" dirty="0">
                <a:solidFill>
                  <a:srgbClr val="FD0128"/>
                </a:solidFill>
                <a:latin typeface="Calibri,Bold"/>
              </a:rPr>
              <a:t>A&lt;S;A&gt;, </a:t>
            </a:r>
            <a:r>
              <a:rPr lang="pt-BR" altLang="zh-CN" b="1" dirty="0">
                <a:solidFill>
                  <a:srgbClr val="003366"/>
                </a:solidFill>
                <a:latin typeface="Calibri,Bold"/>
              </a:rPr>
              <a:t>R&lt;S;A&gt;</a:t>
            </a:r>
            <a:r>
              <a:rPr lang="pt-BR" altLang="zh-CN" dirty="0">
                <a:solidFill>
                  <a:srgbClr val="003366"/>
                </a:solidFill>
                <a:latin typeface="Calibri" panose="020F0502020204030204" pitchFamily="34" charset="0"/>
              </a:rPr>
              <a:t>}</a:t>
            </a:r>
          </a:p>
          <a:p>
            <a:r>
              <a:rPr lang="pt-BR" altLang="zh-CN" dirty="0">
                <a:solidFill>
                  <a:srgbClr val="003366"/>
                </a:solidFill>
                <a:latin typeface="Calibri" panose="020F0502020204030204" pitchFamily="34" charset="0"/>
              </a:rPr>
              <a:t>{Z&lt;A&gt;, T&lt;A&gt;, O&lt;S;A&gt;, F&lt;S;A&gt;, R&lt;S;A&gt;, </a:t>
            </a:r>
            <a:r>
              <a:rPr lang="pt-BR" altLang="zh-CN" b="1" dirty="0">
                <a:solidFill>
                  <a:srgbClr val="003366"/>
                </a:solidFill>
                <a:latin typeface="Calibri,Bold"/>
              </a:rPr>
              <a:t>Z&lt;A;S;A&gt;, T&lt;A;S;A&gt;, </a:t>
            </a:r>
            <a:r>
              <a:rPr lang="pt-BR" altLang="zh-CN" b="1" dirty="0">
                <a:solidFill>
                  <a:srgbClr val="FD0128"/>
                </a:solidFill>
                <a:latin typeface="Calibri,Bold"/>
              </a:rPr>
              <a:t>S&lt;A,S,A&gt;</a:t>
            </a:r>
            <a:r>
              <a:rPr lang="pt-BR" altLang="zh-CN" dirty="0">
                <a:solidFill>
                  <a:srgbClr val="003366"/>
                </a:solidFill>
                <a:latin typeface="Calibri" panose="020F0502020204030204" pitchFamily="34" charset="0"/>
              </a:rPr>
              <a:t>}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7E3E4D-AEE1-4585-A582-A11BF8875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00" y="1427163"/>
            <a:ext cx="6285233" cy="3142617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D7462ECE-A908-4010-A587-C3706C10AA49}"/>
              </a:ext>
            </a:extLst>
          </p:cNvPr>
          <p:cNvSpPr/>
          <p:nvPr/>
        </p:nvSpPr>
        <p:spPr>
          <a:xfrm>
            <a:off x="6054682" y="2133482"/>
            <a:ext cx="260005" cy="286475"/>
          </a:xfrm>
          <a:prstGeom prst="ellipse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F34D6AB-D19D-4BA0-8E7B-6DA63724A1C8}"/>
              </a:ext>
            </a:extLst>
          </p:cNvPr>
          <p:cNvSpPr/>
          <p:nvPr/>
        </p:nvSpPr>
        <p:spPr>
          <a:xfrm>
            <a:off x="9537700" y="3697993"/>
            <a:ext cx="260005" cy="28647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839DBFB-3461-4A15-8068-52F79896E777}"/>
              </a:ext>
            </a:extLst>
          </p:cNvPr>
          <p:cNvSpPr/>
          <p:nvPr/>
        </p:nvSpPr>
        <p:spPr>
          <a:xfrm>
            <a:off x="6054682" y="2123757"/>
            <a:ext cx="260005" cy="286475"/>
          </a:xfrm>
          <a:prstGeom prst="ellipse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3A5C4B-9DE0-4C7D-BD18-65F2C8EDE00B}"/>
              </a:ext>
            </a:extLst>
          </p:cNvPr>
          <p:cNvSpPr/>
          <p:nvPr/>
        </p:nvSpPr>
        <p:spPr>
          <a:xfrm>
            <a:off x="1168400" y="5894685"/>
            <a:ext cx="1018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3366"/>
                </a:solidFill>
                <a:latin typeface="Calibri" panose="020F0502020204030204" pitchFamily="34" charset="0"/>
              </a:rPr>
              <a:t>Frontier is a set of paths not a set of states: </a:t>
            </a:r>
            <a:r>
              <a:rPr lang="en-US" altLang="zh-CN" sz="2400" b="1" dirty="0">
                <a:solidFill>
                  <a:srgbClr val="9A0000"/>
                </a:solidFill>
                <a:latin typeface="Calibri" panose="020F0502020204030204" pitchFamily="34" charset="0"/>
              </a:rPr>
              <a:t>cycles </a:t>
            </a:r>
            <a:r>
              <a:rPr lang="en-US" altLang="zh-CN" sz="2400" b="1" dirty="0">
                <a:solidFill>
                  <a:srgbClr val="003366"/>
                </a:solidFill>
                <a:latin typeface="Calibri" panose="020F0502020204030204" pitchFamily="34" charset="0"/>
              </a:rPr>
              <a:t>become an issue.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32383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0AEC48-5F43-4EB7-B68D-6F0F8144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Selection Rule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A5ACA3-C897-4400-B0B1-ABFCA878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example shows that the order states are selected from the frontier has a critical effect on the operation of the search:</a:t>
            </a:r>
          </a:p>
          <a:p>
            <a:pPr lvl="1"/>
            <a:r>
              <a:rPr lang="en-US" altLang="zh-CN" dirty="0"/>
              <a:t>Whether or not a solution is found</a:t>
            </a:r>
          </a:p>
          <a:p>
            <a:pPr lvl="1"/>
            <a:r>
              <a:rPr lang="en-US" altLang="zh-CN" dirty="0"/>
              <a:t>The cost of the solution found</a:t>
            </a:r>
          </a:p>
          <a:p>
            <a:pPr lvl="1"/>
            <a:r>
              <a:rPr lang="en-US" altLang="zh-CN" dirty="0"/>
              <a:t>The time and space required by the search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33E4E2-1B94-4804-837B-09A776F4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65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8A451-4DD9-47BC-894C-162166565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 tree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9EDFA7E-ADA9-4730-B330-52268A340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033" y="1204686"/>
            <a:ext cx="8941167" cy="526386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801781-6310-4AC5-A797-F9C2C1FA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202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E451057-75AF-4E71-A962-80893BBE3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Example 4-</a:t>
            </a:r>
            <a:r>
              <a:rPr lang="zh-CN" altLang="en-US" dirty="0"/>
              <a:t>水壶问题 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062F1A41-617E-4FD8-8C12-AB848FA7DB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8" y="1125539"/>
            <a:ext cx="8229600" cy="4530725"/>
          </a:xfrm>
        </p:spPr>
        <p:txBody>
          <a:bodyPr/>
          <a:lstStyle/>
          <a:p>
            <a:pPr eaLnBrk="1" hangingPunct="1"/>
            <a:endParaRPr lang="en-US" altLang="zh-CN" sz="3600" dirty="0"/>
          </a:p>
          <a:p>
            <a:pPr eaLnBrk="1" hangingPunct="1">
              <a:lnSpc>
                <a:spcPct val="130000"/>
              </a:lnSpc>
            </a:pPr>
            <a:r>
              <a:rPr lang="en-US" altLang="zh-CN" sz="3600" dirty="0"/>
              <a:t> </a:t>
            </a:r>
            <a:r>
              <a:rPr lang="zh-CN" altLang="en-US" sz="3600" dirty="0"/>
              <a:t>给定两个水壶</a:t>
            </a:r>
            <a:r>
              <a:rPr lang="en-US" altLang="zh-CN" sz="3600" dirty="0"/>
              <a:t>A,B</a:t>
            </a:r>
            <a:r>
              <a:rPr lang="zh-CN" altLang="en-US" sz="3600" dirty="0"/>
              <a:t>，</a:t>
            </a:r>
            <a:r>
              <a:rPr lang="en-US" altLang="zh-CN" sz="3600" dirty="0"/>
              <a:t>A</a:t>
            </a:r>
            <a:r>
              <a:rPr lang="zh-CN" altLang="en-US" sz="3600" dirty="0"/>
              <a:t>可装</a:t>
            </a:r>
            <a:r>
              <a:rPr lang="en-US" altLang="zh-CN" sz="3600" dirty="0"/>
              <a:t>4</a:t>
            </a:r>
            <a:r>
              <a:rPr lang="zh-CN" altLang="en-US" sz="3600" dirty="0"/>
              <a:t>加仑水，</a:t>
            </a:r>
            <a:r>
              <a:rPr lang="en-US" altLang="zh-CN" sz="3600" dirty="0"/>
              <a:t>B</a:t>
            </a:r>
            <a:r>
              <a:rPr lang="zh-CN" altLang="en-US" sz="3600" dirty="0"/>
              <a:t>能装</a:t>
            </a:r>
            <a:r>
              <a:rPr lang="en-US" altLang="zh-CN" sz="3600" dirty="0"/>
              <a:t>3</a:t>
            </a:r>
            <a:r>
              <a:rPr lang="zh-CN" altLang="en-US" sz="3600" dirty="0"/>
              <a:t>加仑水。水壶上没有任何度量标记。有一水泵可用来往壶中装水。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600" dirty="0"/>
              <a:t> 问：怎样在能装</a:t>
            </a:r>
            <a:r>
              <a:rPr lang="en-US" altLang="zh-CN" sz="3600" dirty="0"/>
              <a:t>4</a:t>
            </a:r>
            <a:r>
              <a:rPr lang="zh-CN" altLang="en-US" sz="3600" dirty="0"/>
              <a:t>加仑的水壶里恰好只装</a:t>
            </a:r>
            <a:r>
              <a:rPr lang="en-US" altLang="zh-CN" sz="3600" dirty="0"/>
              <a:t>2</a:t>
            </a:r>
            <a:r>
              <a:rPr lang="zh-CN" altLang="en-US" sz="3600" dirty="0"/>
              <a:t>加仑水？ </a:t>
            </a:r>
          </a:p>
        </p:txBody>
      </p:sp>
    </p:spTree>
    <p:extLst>
      <p:ext uri="{BB962C8B-B14F-4D97-AF65-F5344CB8AC3E}">
        <p14:creationId xmlns:p14="http://schemas.microsoft.com/office/powerpoint/2010/main" val="3033709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D7F8E4C0-4940-40A3-9091-01140522F6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Water jug search algorithm</a:t>
            </a:r>
            <a:endParaRPr lang="zh-CN" altLang="zh-CN" dirty="0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C7273E42-2F86-41B8-9FB1-1CB4AA5588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8" y="1412875"/>
            <a:ext cx="8229600" cy="4997450"/>
          </a:xfrm>
        </p:spPr>
        <p:txBody>
          <a:bodyPr/>
          <a:lstStyle/>
          <a:p>
            <a:pPr algn="just" eaLnBrk="1" hangingPunct="1">
              <a:lnSpc>
                <a:spcPct val="120000"/>
              </a:lnSpc>
              <a:spcBef>
                <a:spcPct val="45000"/>
              </a:spcBef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FF0000"/>
                </a:solidFill>
              </a:rPr>
              <a:t>（</a:t>
            </a:r>
            <a:r>
              <a:rPr lang="en-US" altLang="zh-CN" sz="3600" b="1" dirty="0">
                <a:solidFill>
                  <a:srgbClr val="FF0000"/>
                </a:solidFill>
              </a:rPr>
              <a:t>1</a:t>
            </a:r>
            <a:r>
              <a:rPr lang="zh-CN" altLang="en-US" sz="3600" b="1" dirty="0">
                <a:solidFill>
                  <a:srgbClr val="FF0000"/>
                </a:solidFill>
              </a:rPr>
              <a:t>）定义状态空间</a:t>
            </a:r>
          </a:p>
          <a:p>
            <a:pPr algn="just" eaLnBrk="1" hangingPunct="1">
              <a:lnSpc>
                <a:spcPct val="120000"/>
              </a:lnSpc>
              <a:spcBef>
                <a:spcPct val="45000"/>
              </a:spcBef>
            </a:pPr>
            <a:r>
              <a:rPr lang="zh-CN" altLang="en-US" dirty="0"/>
              <a:t>可将问题进行抽象，用数偶</a:t>
            </a:r>
            <a:r>
              <a:rPr lang="en-US" altLang="zh-CN" dirty="0"/>
              <a:t>(</a:t>
            </a:r>
            <a:r>
              <a:rPr lang="en-US" altLang="zh-CN" i="1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表示状态空间的任一状态。</a:t>
            </a:r>
          </a:p>
          <a:p>
            <a:pPr algn="just" eaLnBrk="1" hangingPunct="1">
              <a:lnSpc>
                <a:spcPct val="120000"/>
              </a:lnSpc>
              <a:spcBef>
                <a:spcPct val="45000"/>
              </a:spcBef>
            </a:pPr>
            <a:r>
              <a:rPr lang="zh-CN" altLang="en-US" dirty="0"/>
              <a:t>        </a:t>
            </a:r>
            <a:r>
              <a:rPr lang="en-US" altLang="zh-CN" i="1" dirty="0"/>
              <a:t>x</a:t>
            </a:r>
            <a:r>
              <a:rPr lang="en-US" altLang="zh-CN" dirty="0">
                <a:latin typeface="Times New Roman" panose="02020603050405020304" pitchFamily="18" charset="0"/>
              </a:rPr>
              <a:t>—</a:t>
            </a:r>
            <a:r>
              <a:rPr lang="zh-CN" altLang="en-US" dirty="0"/>
              <a:t>表示</a:t>
            </a:r>
            <a:r>
              <a:rPr lang="en-US" altLang="zh-CN" dirty="0"/>
              <a:t>4gallon</a:t>
            </a:r>
            <a:r>
              <a:rPr lang="zh-CN" altLang="en-US" dirty="0"/>
              <a:t>水壶中所装的水量，</a:t>
            </a:r>
            <a:r>
              <a:rPr lang="en-US" altLang="zh-CN" i="1" dirty="0"/>
              <a:t>x</a:t>
            </a:r>
            <a:r>
              <a:rPr lang="en-US" altLang="zh-CN" dirty="0"/>
              <a:t>=0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或</a:t>
            </a:r>
            <a:r>
              <a:rPr lang="en-US" altLang="zh-CN" dirty="0"/>
              <a:t>4</a:t>
            </a:r>
            <a:r>
              <a:rPr lang="zh-CN" altLang="en-US" dirty="0"/>
              <a:t>；</a:t>
            </a:r>
          </a:p>
          <a:p>
            <a:pPr algn="just" eaLnBrk="1" hangingPunct="1">
              <a:lnSpc>
                <a:spcPct val="120000"/>
              </a:lnSpc>
              <a:spcBef>
                <a:spcPct val="45000"/>
              </a:spcBef>
            </a:pPr>
            <a:r>
              <a:rPr lang="zh-CN" altLang="en-US" dirty="0"/>
              <a:t>        </a:t>
            </a:r>
            <a:r>
              <a:rPr lang="en-US" altLang="zh-CN" i="1" dirty="0"/>
              <a:t>y</a:t>
            </a:r>
            <a:r>
              <a:rPr lang="en-US" altLang="zh-CN" dirty="0">
                <a:latin typeface="Times New Roman" panose="02020603050405020304" pitchFamily="18" charset="0"/>
              </a:rPr>
              <a:t>—</a:t>
            </a:r>
            <a:r>
              <a:rPr lang="zh-CN" altLang="en-US" dirty="0"/>
              <a:t>表示</a:t>
            </a:r>
            <a:r>
              <a:rPr lang="en-US" altLang="zh-CN" dirty="0"/>
              <a:t>3gallon</a:t>
            </a:r>
            <a:r>
              <a:rPr lang="zh-CN" altLang="en-US" dirty="0"/>
              <a:t>水壶中所装的水量，</a:t>
            </a:r>
            <a:r>
              <a:rPr lang="en-US" altLang="zh-CN" i="1" dirty="0"/>
              <a:t>y</a:t>
            </a:r>
            <a:r>
              <a:rPr lang="en-US" altLang="zh-CN" dirty="0"/>
              <a:t>=0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或</a:t>
            </a:r>
            <a:r>
              <a:rPr lang="en-US" altLang="zh-CN" dirty="0"/>
              <a:t>3</a:t>
            </a:r>
            <a:r>
              <a:rPr lang="zh-CN" altLang="en-US" dirty="0"/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4182654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E9E410E-A7DC-4298-A51F-115B7C70C4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5186A6E-CA58-4FDF-8ED2-5347470795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3600" dirty="0"/>
              <a:t>初始状态为  </a:t>
            </a:r>
            <a:r>
              <a:rPr lang="en-US" altLang="zh-CN" sz="3600" dirty="0"/>
              <a:t>(0,0)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3600" dirty="0"/>
              <a:t>目标状态为  </a:t>
            </a:r>
            <a:r>
              <a:rPr lang="en-US" altLang="zh-CN" sz="3600" dirty="0"/>
              <a:t>(2,?)</a:t>
            </a:r>
          </a:p>
          <a:p>
            <a:pPr eaLnBrk="1" hangingPunct="1">
              <a:lnSpc>
                <a:spcPct val="140000"/>
              </a:lnSpc>
            </a:pPr>
            <a:endParaRPr lang="en-US" altLang="zh-CN" sz="3600" dirty="0"/>
          </a:p>
          <a:p>
            <a:pPr eaLnBrk="1" hangingPunct="1">
              <a:lnSpc>
                <a:spcPct val="140000"/>
              </a:lnSpc>
            </a:pPr>
            <a:r>
              <a:rPr lang="zh-CN" altLang="en-US" sz="3600" dirty="0"/>
              <a:t>？表示水量不限，因为问题中未规定在</a:t>
            </a:r>
            <a:r>
              <a:rPr lang="en-US" altLang="zh-CN" sz="3600" dirty="0"/>
              <a:t>3</a:t>
            </a:r>
            <a:r>
              <a:rPr lang="zh-CN" altLang="en-US" sz="3600" dirty="0"/>
              <a:t>加仑水壶里装多少水</a:t>
            </a:r>
            <a:r>
              <a:rPr lang="zh-CN" altLang="en-US" sz="4000" dirty="0"/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3347670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>
            <a:extLst>
              <a:ext uri="{FF2B5EF4-FFF2-40B4-BE49-F238E27FC236}">
                <a16:creationId xmlns:a16="http://schemas.microsoft.com/office/drawing/2014/main" id="{0532EE50-0A30-4D6D-9707-7F94680C4D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5188" y="1052514"/>
            <a:ext cx="7924800" cy="5329237"/>
          </a:xfrm>
        </p:spPr>
        <p:txBody>
          <a:bodyPr/>
          <a:lstStyle/>
          <a:p>
            <a:pPr algn="just" eaLnBrk="1" hangingPunct="1">
              <a:lnSpc>
                <a:spcPct val="125000"/>
              </a:lnSpc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（</a:t>
            </a:r>
            <a:r>
              <a:rPr lang="en-US" altLang="zh-CN" sz="4000" b="1" dirty="0">
                <a:solidFill>
                  <a:srgbClr val="FF0000"/>
                </a:solidFill>
              </a:rPr>
              <a:t>2</a:t>
            </a:r>
            <a:r>
              <a:rPr lang="zh-CN" altLang="en-US" sz="4000" b="1" dirty="0">
                <a:solidFill>
                  <a:srgbClr val="FF0000"/>
                </a:solidFill>
              </a:rPr>
              <a:t>）确定一组操作</a:t>
            </a:r>
            <a:endParaRPr lang="zh-CN" altLang="en-US" dirty="0">
              <a:solidFill>
                <a:srgbClr val="FF0000"/>
              </a:solidFill>
            </a:endParaRPr>
          </a:p>
          <a:p>
            <a:pPr algn="just" eaLnBrk="1" hangingPunct="1">
              <a:lnSpc>
                <a:spcPct val="125000"/>
              </a:lnSpc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zh-CN" dirty="0"/>
              <a:t>1</a:t>
            </a:r>
            <a:r>
              <a:rPr lang="zh-CN" altLang="en-US" dirty="0"/>
              <a:t>（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Y|X&lt;4</a:t>
            </a:r>
            <a:r>
              <a:rPr lang="zh-CN" altLang="en-US" dirty="0"/>
              <a:t>）→（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）           </a:t>
            </a:r>
            <a:r>
              <a:rPr lang="en-US" altLang="zh-CN" dirty="0"/>
              <a:t>4</a:t>
            </a:r>
            <a:r>
              <a:rPr lang="zh-CN" altLang="en-US" dirty="0"/>
              <a:t>加仑水壶不满时，将其装满；</a:t>
            </a:r>
          </a:p>
          <a:p>
            <a:pPr algn="just" eaLnBrk="1" hangingPunct="1">
              <a:lnSpc>
                <a:spcPct val="125000"/>
              </a:lnSpc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Y|Y&lt;3</a:t>
            </a:r>
            <a:r>
              <a:rPr lang="zh-CN" altLang="en-US" dirty="0"/>
              <a:t>）→（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）           </a:t>
            </a:r>
            <a:r>
              <a:rPr lang="en-US" altLang="zh-CN" dirty="0"/>
              <a:t>3</a:t>
            </a:r>
            <a:r>
              <a:rPr lang="zh-CN" altLang="en-US" dirty="0"/>
              <a:t>加仑水壶不满时，将其装满；</a:t>
            </a:r>
          </a:p>
          <a:p>
            <a:pPr algn="just" eaLnBrk="1" hangingPunct="1">
              <a:lnSpc>
                <a:spcPct val="125000"/>
              </a:lnSpc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zh-CN" dirty="0"/>
              <a:t>3</a:t>
            </a:r>
            <a:r>
              <a:rPr lang="zh-CN" altLang="en-US" dirty="0"/>
              <a:t>（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Y|X&gt;0</a:t>
            </a:r>
            <a:r>
              <a:rPr lang="zh-CN" altLang="en-US" dirty="0"/>
              <a:t>）→（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）           把</a:t>
            </a:r>
            <a:r>
              <a:rPr lang="en-US" altLang="zh-CN" dirty="0"/>
              <a:t>4</a:t>
            </a:r>
            <a:r>
              <a:rPr lang="zh-CN" altLang="en-US" dirty="0"/>
              <a:t>加仑水壶中的水全部倒出；</a:t>
            </a:r>
          </a:p>
        </p:txBody>
      </p:sp>
    </p:spTree>
    <p:extLst>
      <p:ext uri="{BB962C8B-B14F-4D97-AF65-F5344CB8AC3E}">
        <p14:creationId xmlns:p14="http://schemas.microsoft.com/office/powerpoint/2010/main" val="2294012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CB44CED0-961F-435C-9405-2BAE790C86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4953" y="1585731"/>
            <a:ext cx="11100120" cy="4722993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4</a:t>
            </a:r>
            <a:r>
              <a:rPr lang="zh-CN" altLang="en-US" dirty="0"/>
              <a:t>（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Y|Y&gt;0</a:t>
            </a:r>
            <a:r>
              <a:rPr lang="zh-CN" altLang="en-US" dirty="0"/>
              <a:t>）→（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） 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   把</a:t>
            </a:r>
            <a:r>
              <a:rPr lang="en-US" altLang="zh-CN" dirty="0"/>
              <a:t>3</a:t>
            </a:r>
            <a:r>
              <a:rPr lang="zh-CN" altLang="en-US" dirty="0"/>
              <a:t>加仑水壶中的水全部倒出； 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5</a:t>
            </a:r>
            <a:r>
              <a:rPr lang="zh-CN" altLang="en-US" dirty="0"/>
              <a:t>（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Y|X+Y≥4∧Y&gt;0</a:t>
            </a:r>
            <a:r>
              <a:rPr lang="zh-CN" altLang="en-US" dirty="0"/>
              <a:t>） → （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Y-</a:t>
            </a:r>
            <a:r>
              <a:rPr lang="zh-CN" altLang="en-US" dirty="0"/>
              <a:t>（</a:t>
            </a:r>
            <a:r>
              <a:rPr lang="en-US" altLang="zh-CN" dirty="0"/>
              <a:t>4-X</a:t>
            </a:r>
            <a:r>
              <a:rPr lang="zh-CN" altLang="en-US" dirty="0"/>
              <a:t>））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         把</a:t>
            </a:r>
            <a:r>
              <a:rPr lang="en-US" altLang="zh-CN" dirty="0"/>
              <a:t>3</a:t>
            </a:r>
            <a:r>
              <a:rPr lang="zh-CN" altLang="en-US" dirty="0"/>
              <a:t>加仑水壶中的水往</a:t>
            </a:r>
            <a:r>
              <a:rPr lang="en-US" altLang="zh-CN" dirty="0"/>
              <a:t>4</a:t>
            </a:r>
            <a:r>
              <a:rPr lang="zh-CN" altLang="en-US" dirty="0"/>
              <a:t>加仑水壶里倒，直至</a:t>
            </a:r>
            <a:r>
              <a:rPr lang="en-US" altLang="zh-CN" dirty="0"/>
              <a:t>4</a:t>
            </a:r>
            <a:r>
              <a:rPr lang="zh-CN" altLang="en-US" dirty="0"/>
              <a:t>加仑水壶装满为止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6</a:t>
            </a:r>
            <a:r>
              <a:rPr lang="zh-CN" altLang="en-US" dirty="0"/>
              <a:t>（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Y|X+Y≥3∧X&gt;0</a:t>
            </a:r>
            <a:r>
              <a:rPr lang="zh-CN" altLang="en-US" dirty="0"/>
              <a:t>）→ （</a:t>
            </a:r>
            <a:r>
              <a:rPr lang="en-US" altLang="zh-CN" dirty="0"/>
              <a:t>X-</a:t>
            </a:r>
            <a:r>
              <a:rPr lang="zh-CN" altLang="en-US" dirty="0"/>
              <a:t>（</a:t>
            </a:r>
            <a:r>
              <a:rPr lang="en-US" altLang="zh-CN" dirty="0"/>
              <a:t>3-Y</a:t>
            </a:r>
            <a:r>
              <a:rPr lang="zh-CN" altLang="en-US" dirty="0"/>
              <a:t>），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         把</a:t>
            </a:r>
            <a:r>
              <a:rPr lang="en-US" altLang="zh-CN" dirty="0"/>
              <a:t>4</a:t>
            </a:r>
            <a:r>
              <a:rPr lang="zh-CN" altLang="en-US" dirty="0"/>
              <a:t>加仑水壶中的水往</a:t>
            </a:r>
            <a:r>
              <a:rPr lang="en-US" altLang="zh-CN" dirty="0"/>
              <a:t>3</a:t>
            </a:r>
            <a:r>
              <a:rPr lang="zh-CN" altLang="en-US" dirty="0"/>
              <a:t>加仑水壶里倒，直至</a:t>
            </a:r>
            <a:r>
              <a:rPr lang="en-US" altLang="zh-CN" dirty="0"/>
              <a:t>3</a:t>
            </a:r>
            <a:r>
              <a:rPr lang="zh-CN" altLang="en-US" dirty="0"/>
              <a:t>加仑水壶装满为止；</a:t>
            </a:r>
            <a:endParaRPr lang="en-US" altLang="zh-CN" dirty="0"/>
          </a:p>
          <a:p>
            <a:pPr algn="just">
              <a:buNone/>
            </a:pPr>
            <a:r>
              <a:rPr lang="en-US" altLang="zh-CN" dirty="0"/>
              <a:t>7 </a:t>
            </a:r>
            <a:r>
              <a:rPr lang="zh-CN" altLang="en-US" dirty="0"/>
              <a:t>（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Y|X+Y≤4∧Y&gt;0</a:t>
            </a:r>
            <a:r>
              <a:rPr lang="zh-CN" altLang="en-US" dirty="0"/>
              <a:t>）→（</a:t>
            </a:r>
            <a:r>
              <a:rPr lang="en-US" altLang="zh-CN" dirty="0"/>
              <a:t>X+Y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）</a:t>
            </a:r>
          </a:p>
          <a:p>
            <a:pPr algn="just">
              <a:buNone/>
            </a:pPr>
            <a:r>
              <a:rPr lang="zh-CN" altLang="en-US" dirty="0"/>
              <a:t>    把</a:t>
            </a:r>
            <a:r>
              <a:rPr lang="en-US" altLang="zh-CN" dirty="0"/>
              <a:t>3</a:t>
            </a:r>
            <a:r>
              <a:rPr lang="zh-CN" altLang="en-US" dirty="0"/>
              <a:t>加仑水壶中的水全部倒进</a:t>
            </a:r>
            <a:r>
              <a:rPr lang="en-US" altLang="zh-CN" dirty="0"/>
              <a:t>4</a:t>
            </a:r>
            <a:r>
              <a:rPr lang="zh-CN" altLang="en-US" dirty="0"/>
              <a:t>加仑水壶里；</a:t>
            </a:r>
          </a:p>
          <a:p>
            <a:pPr algn="just">
              <a:buNone/>
            </a:pPr>
            <a:endParaRPr lang="zh-CN" altLang="en-US" dirty="0"/>
          </a:p>
          <a:p>
            <a:pPr algn="just">
              <a:buNone/>
            </a:pPr>
            <a:r>
              <a:rPr lang="en-US" altLang="zh-CN" dirty="0"/>
              <a:t>8</a:t>
            </a:r>
            <a:r>
              <a:rPr lang="zh-CN" altLang="en-US" dirty="0"/>
              <a:t>（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Y|X+Y≤3∧X&gt;0</a:t>
            </a:r>
            <a:r>
              <a:rPr lang="zh-CN" altLang="en-US" dirty="0"/>
              <a:t>）→ （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X+Y</a:t>
            </a:r>
            <a:r>
              <a:rPr lang="zh-CN" altLang="en-US" dirty="0"/>
              <a:t>） </a:t>
            </a:r>
          </a:p>
          <a:p>
            <a:pPr algn="just">
              <a:buNone/>
            </a:pPr>
            <a:r>
              <a:rPr lang="zh-CN" altLang="en-US" dirty="0"/>
              <a:t>    把</a:t>
            </a:r>
            <a:r>
              <a:rPr lang="en-US" altLang="zh-CN" dirty="0"/>
              <a:t>4</a:t>
            </a:r>
            <a:r>
              <a:rPr lang="zh-CN" altLang="en-US" dirty="0"/>
              <a:t>加仑水壶中的水全部倒进</a:t>
            </a:r>
            <a:r>
              <a:rPr lang="en-US" altLang="zh-CN" dirty="0"/>
              <a:t>3</a:t>
            </a:r>
            <a:r>
              <a:rPr lang="zh-CN" altLang="en-US" dirty="0"/>
              <a:t>加仑水壶里； 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947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F1A54011-06FE-460A-8F3D-BBC9054279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696D659-7A01-45AB-BF9F-88262C49E0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1268414"/>
            <a:ext cx="8229600" cy="45307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FF0000"/>
                </a:solidFill>
              </a:rPr>
              <a:t>（</a:t>
            </a:r>
            <a:r>
              <a:rPr lang="en-US" altLang="zh-CN" sz="3600" b="1" dirty="0">
                <a:solidFill>
                  <a:srgbClr val="FF0000"/>
                </a:solidFill>
              </a:rPr>
              <a:t>3</a:t>
            </a:r>
            <a:r>
              <a:rPr lang="zh-CN" altLang="en-US" sz="3600" b="1" dirty="0">
                <a:solidFill>
                  <a:srgbClr val="FF0000"/>
                </a:solidFill>
              </a:rPr>
              <a:t>）选择一种搜索策略</a:t>
            </a:r>
          </a:p>
          <a:p>
            <a:pPr eaLnBrk="1" hangingPunct="1">
              <a:lnSpc>
                <a:spcPct val="145000"/>
              </a:lnSpc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zh-CN" altLang="en-US" sz="3600" dirty="0"/>
              <a:t>    </a:t>
            </a:r>
            <a:r>
              <a:rPr lang="zh-CN" altLang="en-US" dirty="0"/>
              <a:t>该策略为一个简单的循环控制结构：选择其左部匹配当前状态的某条规则，并按照该规则右部的行为对此状态作适当改变，然后检查改变后的状态是否为某一目标状态，若不是，则继续该循环。 </a:t>
            </a:r>
          </a:p>
        </p:txBody>
      </p:sp>
    </p:spTree>
    <p:extLst>
      <p:ext uri="{BB962C8B-B14F-4D97-AF65-F5344CB8AC3E}">
        <p14:creationId xmlns:p14="http://schemas.microsoft.com/office/powerpoint/2010/main" val="1324370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>
            <a:extLst>
              <a:ext uri="{FF2B5EF4-FFF2-40B4-BE49-F238E27FC236}">
                <a16:creationId xmlns:a16="http://schemas.microsoft.com/office/drawing/2014/main" id="{1CDF2FF1-C23F-451B-A101-75C6AC046E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8" y="981075"/>
            <a:ext cx="8382000" cy="5410200"/>
          </a:xfrm>
        </p:spPr>
        <p:txBody>
          <a:bodyPr/>
          <a:lstStyle/>
          <a:p>
            <a:pPr marL="0" indent="0" algn="just">
              <a:buNone/>
            </a:pPr>
            <a:r>
              <a:rPr lang="en-US" altLang="zh-CN" dirty="0"/>
              <a:t>  4</a:t>
            </a:r>
            <a:r>
              <a:rPr lang="zh-CN" altLang="en-US" dirty="0"/>
              <a:t>加仑水壶中        </a:t>
            </a:r>
            <a:r>
              <a:rPr lang="en-US" altLang="zh-CN" dirty="0"/>
              <a:t>3</a:t>
            </a:r>
            <a:r>
              <a:rPr lang="zh-CN" altLang="en-US" dirty="0"/>
              <a:t>加仑水壶中        所应用的</a:t>
            </a:r>
          </a:p>
          <a:p>
            <a:pPr marL="0" indent="0" algn="just">
              <a:buNone/>
            </a:pPr>
            <a:r>
              <a:rPr lang="zh-CN" altLang="en-US" dirty="0"/>
              <a:t>   含水加仑数        含水加仑数            规则</a:t>
            </a:r>
          </a:p>
          <a:p>
            <a:pPr marL="0" indent="0" algn="just"/>
            <a:r>
              <a:rPr lang="zh-CN" altLang="en-US" dirty="0"/>
              <a:t>          </a:t>
            </a:r>
            <a:r>
              <a:rPr lang="en-US" altLang="zh-CN" dirty="0"/>
              <a:t>0</a:t>
            </a:r>
            <a:r>
              <a:rPr lang="en-US" altLang="zh-CN" dirty="0">
                <a:latin typeface="Times New Roman" panose="02020603050405020304" pitchFamily="18" charset="0"/>
              </a:rPr>
              <a:t>           </a:t>
            </a:r>
            <a:r>
              <a:rPr lang="en-US" altLang="zh-CN" dirty="0"/>
              <a:t>   </a:t>
            </a:r>
            <a:r>
              <a:rPr lang="en-US" altLang="zh-CN" dirty="0">
                <a:latin typeface="Times New Roman" panose="02020603050405020304" pitchFamily="18" charset="0"/>
              </a:rPr>
              <a:t>            </a:t>
            </a:r>
            <a:r>
              <a:rPr lang="en-US" altLang="zh-CN" dirty="0"/>
              <a:t>  0                     </a:t>
            </a:r>
          </a:p>
          <a:p>
            <a:pPr marL="0" indent="0" algn="just"/>
            <a:r>
              <a:rPr lang="en-US" altLang="zh-CN" dirty="0"/>
              <a:t>          0                          3                        2</a:t>
            </a:r>
          </a:p>
          <a:p>
            <a:pPr marL="0" indent="0" algn="just"/>
            <a:r>
              <a:rPr lang="en-US" altLang="zh-CN" dirty="0"/>
              <a:t>          3                          0                        7    </a:t>
            </a:r>
          </a:p>
          <a:p>
            <a:pPr marL="0" indent="0" algn="just"/>
            <a:r>
              <a:rPr lang="en-US" altLang="zh-CN" dirty="0"/>
              <a:t>          3                          3                        2</a:t>
            </a:r>
          </a:p>
          <a:p>
            <a:pPr marL="0" indent="0" algn="just"/>
            <a:r>
              <a:rPr lang="en-US" altLang="zh-CN" dirty="0"/>
              <a:t>          4                          2                        5   </a:t>
            </a:r>
          </a:p>
          <a:p>
            <a:pPr marL="0" indent="0" algn="just"/>
            <a:r>
              <a:rPr lang="en-US" altLang="zh-CN" dirty="0"/>
              <a:t>          0                          2                        3     </a:t>
            </a:r>
          </a:p>
          <a:p>
            <a:pPr marL="0" indent="0"/>
            <a:r>
              <a:rPr lang="en-US" altLang="zh-CN" dirty="0"/>
              <a:t>          2                          0                        7 </a:t>
            </a:r>
          </a:p>
        </p:txBody>
      </p:sp>
    </p:spTree>
    <p:extLst>
      <p:ext uri="{BB962C8B-B14F-4D97-AF65-F5344CB8AC3E}">
        <p14:creationId xmlns:p14="http://schemas.microsoft.com/office/powerpoint/2010/main" val="325102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25994-FC53-47F8-8E6C-174965515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formulation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A177C3-4864-4CD4-A7DA-97D1323A7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To formulate a problem as a search problem we need the following components:</a:t>
            </a:r>
          </a:p>
          <a:p>
            <a:pPr lvl="1"/>
            <a:r>
              <a:rPr lang="en-US" altLang="zh-CN" dirty="0"/>
              <a:t>1.a state space over which to search. The state space necessarily involves abstracting the real problem.</a:t>
            </a:r>
          </a:p>
          <a:p>
            <a:pPr lvl="1"/>
            <a:r>
              <a:rPr lang="en-US" altLang="zh-CN" dirty="0"/>
              <a:t>2.an initial state that best represents your current state.</a:t>
            </a:r>
          </a:p>
          <a:p>
            <a:pPr lvl="1"/>
            <a:r>
              <a:rPr lang="en-US" altLang="zh-CN" dirty="0"/>
              <a:t>3.a desired (or goal) condition you want to achieve.</a:t>
            </a:r>
          </a:p>
          <a:p>
            <a:pPr lvl="1"/>
            <a:r>
              <a:rPr lang="en-US" altLang="zh-CN" dirty="0"/>
              <a:t>4.actions (or successor functions) that allow move one from state to state. The actions are abstractions of actions you could actually perform.</a:t>
            </a:r>
          </a:p>
          <a:p>
            <a:r>
              <a:rPr lang="en-US" altLang="zh-CN" dirty="0"/>
              <a:t>Optional ingredients:</a:t>
            </a:r>
          </a:p>
          <a:p>
            <a:pPr lvl="1"/>
            <a:r>
              <a:rPr lang="en-US" altLang="zh-CN" dirty="0"/>
              <a:t>1.costs, which represent the cost of moving from state to state (taking an action, advancing to a successor state).</a:t>
            </a:r>
          </a:p>
          <a:p>
            <a:pPr lvl="1"/>
            <a:r>
              <a:rPr lang="en-US" altLang="zh-CN" dirty="0"/>
              <a:t>2. Heuristics, to help guide the search process.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F94A7D-AFDE-4F1D-A773-129FD7DD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44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5663F-D72D-4A6C-B397-8AD8D3C4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Critical Properties of 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CF8A0-A8A3-41B6-9C3D-6A874CC88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Completeness: will the search always </a:t>
            </a:r>
            <a:r>
              <a:rPr lang="en-US" altLang="zh-CN" dirty="0" err="1"/>
              <a:t>nd</a:t>
            </a:r>
            <a:r>
              <a:rPr lang="en-US" altLang="zh-CN" dirty="0"/>
              <a:t> a solution if a solution exists?</a:t>
            </a:r>
          </a:p>
          <a:p>
            <a:r>
              <a:rPr lang="en-US" altLang="zh-CN" dirty="0"/>
              <a:t>Optimality: will the search always </a:t>
            </a:r>
            <a:r>
              <a:rPr lang="en-US" altLang="zh-CN" dirty="0" err="1"/>
              <a:t>nd</a:t>
            </a:r>
            <a:r>
              <a:rPr lang="en-US" altLang="zh-CN" dirty="0"/>
              <a:t> the least cost solution? (when actions have costs)</a:t>
            </a:r>
          </a:p>
          <a:p>
            <a:r>
              <a:rPr lang="en-US" altLang="zh-CN" dirty="0"/>
              <a:t>Time complexity: what is the maximum number of nodes than can be expanded or generated?</a:t>
            </a:r>
          </a:p>
          <a:p>
            <a:r>
              <a:rPr lang="en-US" altLang="zh-CN" dirty="0"/>
              <a:t>Space complexity: what is the maximum number of nodes that have to be stored in memory?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844E81-9B00-44DF-9E6F-144FF0A4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250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54BB13-9FCA-45D3-BEC5-33404BC4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Uninformed Search Strategies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45EFF8-A5A7-4024-B121-B3C08AFA1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These are strategies that adopt a fixed rule for selecting the next state to be expanded.</a:t>
            </a:r>
          </a:p>
          <a:p>
            <a:r>
              <a:rPr lang="en-US" altLang="zh-CN" sz="3600" dirty="0"/>
              <a:t>The rule does not change irrespective of the search problem being solved.</a:t>
            </a:r>
          </a:p>
          <a:p>
            <a:r>
              <a:rPr lang="en-US" altLang="zh-CN" sz="3600" dirty="0"/>
              <a:t>These strategies do not take into account any domain specific information about the particular search problem.</a:t>
            </a:r>
            <a:endParaRPr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7EE901-18B1-44B8-8EBB-4851E560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317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37EE8-3CD9-4954-9697-D1D6D8CE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Popular Uninformed Search Techniques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1E323F-EA15-41E2-9A71-CDA50AE90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Breadth-First</a:t>
            </a:r>
          </a:p>
          <a:p>
            <a:r>
              <a:rPr lang="en-US" altLang="zh-CN" dirty="0"/>
              <a:t>Uniform-Cost</a:t>
            </a:r>
          </a:p>
          <a:p>
            <a:r>
              <a:rPr lang="en-US" altLang="zh-CN" dirty="0"/>
              <a:t>Depth-First</a:t>
            </a:r>
          </a:p>
          <a:p>
            <a:r>
              <a:rPr lang="en-US" altLang="zh-CN" dirty="0"/>
              <a:t>Depth-Limited</a:t>
            </a:r>
          </a:p>
          <a:p>
            <a:r>
              <a:rPr lang="en-US" altLang="zh-CN" dirty="0"/>
              <a:t>Iterative-Deepening search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A06CE1-6EEA-4157-A267-6BD71F6B7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075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E49CE-BC6E-4EC4-AE6B-B0B425D3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Selecting vs. Sorting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F9301B-679F-417B-B992-32E0C3771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A simple uniform method need exploit the </a:t>
            </a:r>
            <a:r>
              <a:rPr lang="en-US" altLang="zh-CN" sz="3200" dirty="0"/>
              <a:t>order of the elements on the frontier.</a:t>
            </a:r>
          </a:p>
          <a:p>
            <a:pPr lvl="1"/>
            <a:r>
              <a:rPr lang="en-US" altLang="zh-CN" sz="3200" dirty="0"/>
              <a:t>Always select the first element.</a:t>
            </a:r>
          </a:p>
          <a:p>
            <a:pPr lvl="1"/>
            <a:r>
              <a:rPr lang="en-US" altLang="zh-CN" sz="3200" dirty="0"/>
              <a:t>Any selection rule can be achieved by employing an appropriate ordering of the frontier set.</a:t>
            </a:r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329721-C562-4B98-8735-8C4F25D0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343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89">
            <a:extLst>
              <a:ext uri="{FF2B5EF4-FFF2-40B4-BE49-F238E27FC236}">
                <a16:creationId xmlns:a16="http://schemas.microsoft.com/office/drawing/2014/main" id="{FDAE3204-35C2-48E9-80D1-5FAFF152CC1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9774" y="1087797"/>
            <a:ext cx="6477000" cy="35712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7BE5C56-3B1A-4F3F-9FCE-FFC775BA2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B050"/>
                </a:solidFill>
              </a:rPr>
              <a:t>Breadth First Search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7F3F31-7A86-4118-8197-68E5DDD7F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20" y="4436238"/>
            <a:ext cx="11844759" cy="2102674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1. Place Start in the Frontier.</a:t>
            </a:r>
          </a:p>
          <a:p>
            <a:r>
              <a:rPr lang="en-US" altLang="zh-CN" sz="2000" dirty="0"/>
              <a:t>2. Expand all nodes reachable from Start in 1 step, but not more than 1; add path to back of Frontier list.</a:t>
            </a:r>
          </a:p>
          <a:p>
            <a:r>
              <a:rPr lang="en-US" altLang="zh-CN" sz="2000" dirty="0"/>
              <a:t>3. Expand all nodes reachable from Start in 2 step, but not more than 2; add path to back of Frontier list.</a:t>
            </a:r>
          </a:p>
          <a:p>
            <a:r>
              <a:rPr lang="en-US" altLang="zh-CN" sz="2000" dirty="0"/>
              <a:t>4. Expand all nodes reachable from Start in 3 step, but not more than 3; add to path back of Frontier list.</a:t>
            </a:r>
          </a:p>
          <a:p>
            <a:r>
              <a:rPr lang="en-US" altLang="zh-CN" sz="2000" dirty="0"/>
              <a:t>5. And so on ….</a:t>
            </a:r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FE6297-320C-4FD4-89D7-D958DACB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1029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3203220-1AA3-4678-AA8B-87E619EA9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824" y="893296"/>
            <a:ext cx="7284071" cy="5463054"/>
          </a:xfrm>
          <a:prstGeom prst="rect">
            <a:avLst/>
          </a:prstGeom>
        </p:spPr>
      </p:pic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B3B19C15-F9CA-4BB9-AFE7-C2BE530FC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93ACD7D-9A68-44C8-A49A-4B94202CE741}" type="slidenum">
              <a:rPr lang="zh-CN" altLang="en-US" smtClean="0"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5943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B3B19C15-F9CA-4BB9-AFE7-C2BE530FC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93ACD7D-9A68-44C8-A49A-4B94202CE741}" type="slidenum">
              <a:rPr lang="zh-CN" altLang="en-US" smtClean="0"/>
              <a:t>36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DFB38A-6CC4-4305-8112-D1BE281A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600" y="903600"/>
            <a:ext cx="7295763" cy="54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21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3203220-1AA3-4678-AA8B-87E619EA9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824" y="893296"/>
            <a:ext cx="7284071" cy="5463054"/>
          </a:xfrm>
          <a:prstGeom prst="rect">
            <a:avLst/>
          </a:prstGeom>
        </p:spPr>
      </p:pic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B3B19C15-F9CA-4BB9-AFE7-C2BE530FC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93ACD7D-9A68-44C8-A49A-4B94202CE741}" type="slidenum">
              <a:rPr lang="zh-CN" altLang="en-US" smtClean="0"/>
              <a:t>37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87B6E2-94B7-4AF9-AC15-2D9D5C986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824" y="907810"/>
            <a:ext cx="7284071" cy="54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24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3203220-1AA3-4678-AA8B-87E619EA9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824" y="893296"/>
            <a:ext cx="7284071" cy="5463054"/>
          </a:xfrm>
          <a:prstGeom prst="rect">
            <a:avLst/>
          </a:prstGeom>
        </p:spPr>
      </p:pic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B3B19C15-F9CA-4BB9-AFE7-C2BE530FC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93ACD7D-9A68-44C8-A49A-4B94202CE741}" type="slidenum">
              <a:rPr lang="zh-CN" altLang="en-US" smtClean="0"/>
              <a:t>38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F7B681-7146-44D0-9D4E-3EDB335EC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824" y="893296"/>
            <a:ext cx="7284071" cy="54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69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A50BC0-3D79-4F72-B2BC-884413C2C0FC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6318" r="7953"/>
          <a:stretch/>
        </p:blipFill>
        <p:spPr>
          <a:xfrm>
            <a:off x="2210000" y="1076445"/>
            <a:ext cx="7153920" cy="5117857"/>
          </a:xfrm>
          <a:prstGeom prst="rect">
            <a:avLst/>
          </a:prstGeom>
        </p:spPr>
      </p:pic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B3B19C15-F9CA-4BB9-AFE7-C2BE530FC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93ACD7D-9A68-44C8-A49A-4B94202CE741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AD367B0-ADB8-46FF-BF1C-40E57D31952E}"/>
              </a:ext>
            </a:extLst>
          </p:cNvPr>
          <p:cNvSpPr/>
          <p:nvPr/>
        </p:nvSpPr>
        <p:spPr>
          <a:xfrm>
            <a:off x="2163600" y="881225"/>
            <a:ext cx="7236000" cy="5436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584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18A66-7227-4BD6-AA59-0DB1D50E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solution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490186-8C59-435A-8EFB-B3D54908A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Once you have a formalized search problem, there are a number of algorithms one can use to solve it.</a:t>
            </a:r>
          </a:p>
          <a:p>
            <a:endParaRPr lang="en-US" altLang="zh-CN" dirty="0"/>
          </a:p>
          <a:p>
            <a:r>
              <a:rPr lang="en-US" altLang="zh-CN" dirty="0"/>
              <a:t>A solution is a sequence of actions or moves that can transform your current state into a state where desired (or goal) conditions hold.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B0701C-7FD3-45A7-93C5-FBB6B638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688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B3B19C15-F9CA-4BB9-AFE7-C2BE530FC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93ACD7D-9A68-44C8-A49A-4B94202CE741}" type="slidenum">
              <a:rPr lang="zh-CN" altLang="en-US" smtClean="0"/>
              <a:t>40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C34ACF-65D4-48AA-B89F-C721874A19A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163600" y="880619"/>
            <a:ext cx="7282800" cy="54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99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C3646-D615-4366-82B8-F00271D6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BFS for the Water Jug Problem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7A6EC4-DF1D-4DBC-AFBE-472C90478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10709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initial state </a:t>
            </a:r>
            <a:r>
              <a:rPr lang="en-US" altLang="zh-CN" sz="2400" dirty="0"/>
              <a:t>= (0,0), </a:t>
            </a:r>
            <a:r>
              <a:rPr lang="en-US" altLang="zh-CN" sz="2400" dirty="0">
                <a:solidFill>
                  <a:srgbClr val="FF0000"/>
                </a:solidFill>
              </a:rPr>
              <a:t>goal state </a:t>
            </a:r>
            <a:r>
              <a:rPr lang="en-US" altLang="zh-CN" sz="2400" dirty="0"/>
              <a:t>= (*,2), </a:t>
            </a:r>
            <a:r>
              <a:rPr lang="en-US" altLang="zh-CN" sz="2400" dirty="0">
                <a:solidFill>
                  <a:srgbClr val="FF0000"/>
                </a:solidFill>
              </a:rPr>
              <a:t>actions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(successor functions): </a:t>
            </a:r>
            <a:r>
              <a:rPr lang="en-US" altLang="zh-CN" sz="2400" dirty="0"/>
              <a:t>Empty-3-Gallon, Empty-4-Gallon, Fill-3-Gallon, Fill-4-Gallon, Pour-3-into-4, Pour 4-into-3.</a:t>
            </a:r>
          </a:p>
          <a:p>
            <a:endParaRPr lang="en-US" altLang="zh-CN" sz="2400" dirty="0"/>
          </a:p>
          <a:p>
            <a:r>
              <a:rPr lang="en-US" altLang="zh-CN" sz="2400" dirty="0"/>
              <a:t>1.Frontier = {&lt;(0,0)&gt;}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2A1D87-D9CA-425D-803C-6ABF5852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D6984C-5A70-403F-80E8-A92DC103BCA6}"/>
              </a:ext>
            </a:extLst>
          </p:cNvPr>
          <p:cNvSpPr/>
          <p:nvPr/>
        </p:nvSpPr>
        <p:spPr>
          <a:xfrm>
            <a:off x="3814063" y="5987018"/>
            <a:ext cx="3869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latin typeface="Arial-ItalicMT"/>
              </a:rPr>
              <a:t>store complete paths on the frontier.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4969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C3646-D615-4366-82B8-F00271D6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BFS for the Water Jug Problem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7A6EC4-DF1D-4DBC-AFBE-472C90478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163"/>
            <a:ext cx="10515600" cy="5019936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initial state </a:t>
            </a:r>
            <a:r>
              <a:rPr lang="en-US" altLang="zh-CN" sz="2400" dirty="0"/>
              <a:t>= (0,0), </a:t>
            </a:r>
            <a:r>
              <a:rPr lang="en-US" altLang="zh-CN" sz="2400" dirty="0">
                <a:solidFill>
                  <a:srgbClr val="FF0000"/>
                </a:solidFill>
              </a:rPr>
              <a:t>goal state </a:t>
            </a:r>
            <a:r>
              <a:rPr lang="en-US" altLang="zh-CN" sz="2400" dirty="0"/>
              <a:t>= (*,2), </a:t>
            </a:r>
            <a:r>
              <a:rPr lang="en-US" altLang="zh-CN" sz="2400" dirty="0">
                <a:solidFill>
                  <a:srgbClr val="FF0000"/>
                </a:solidFill>
              </a:rPr>
              <a:t>actions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(successor functions): </a:t>
            </a:r>
            <a:r>
              <a:rPr lang="en-US" altLang="zh-CN" sz="2400" dirty="0"/>
              <a:t>Empty-3-Gallon, Empty-4-Gallon, Fill-3-Gallon, Fill-4-Gallon, Pour-3-into-4, Pour 4-into-3.</a:t>
            </a:r>
          </a:p>
          <a:p>
            <a:endParaRPr lang="en-US" altLang="zh-CN" sz="2400" dirty="0"/>
          </a:p>
          <a:p>
            <a:r>
              <a:rPr lang="en-US" altLang="zh-CN" sz="2400" dirty="0"/>
              <a:t>1.Frontier = {&lt;(0,0)&gt;}</a:t>
            </a:r>
          </a:p>
          <a:p>
            <a:r>
              <a:rPr lang="en-US" altLang="zh-CN" sz="2400" dirty="0"/>
              <a:t>2.Frontier = {</a:t>
            </a:r>
            <a:r>
              <a:rPr lang="en-US" altLang="zh-CN" sz="2400" dirty="0">
                <a:solidFill>
                  <a:srgbClr val="FF0000"/>
                </a:solidFill>
              </a:rPr>
              <a:t>&lt;(0,0),(3,0)&gt;, &lt;(0,0),(0,4)&gt;</a:t>
            </a:r>
            <a:r>
              <a:rPr lang="en-US" altLang="zh-CN" sz="2400" dirty="0"/>
              <a:t>}</a:t>
            </a:r>
          </a:p>
          <a:p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2A1D87-D9CA-425D-803C-6ABF5852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D6984C-5A70-403F-80E8-A92DC103BCA6}"/>
              </a:ext>
            </a:extLst>
          </p:cNvPr>
          <p:cNvSpPr/>
          <p:nvPr/>
        </p:nvSpPr>
        <p:spPr>
          <a:xfrm>
            <a:off x="3814063" y="5987018"/>
            <a:ext cx="3869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latin typeface="Arial-ItalicMT"/>
              </a:rPr>
              <a:t>store complete paths on the frontier.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594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C3646-D615-4366-82B8-F00271D6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BFS for the Water Jug Problem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7A6EC4-DF1D-4DBC-AFBE-472C90478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163"/>
            <a:ext cx="10515600" cy="5019936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initial state </a:t>
            </a:r>
            <a:r>
              <a:rPr lang="en-US" altLang="zh-CN" sz="2400" dirty="0"/>
              <a:t>= (0,0), </a:t>
            </a:r>
            <a:r>
              <a:rPr lang="en-US" altLang="zh-CN" sz="2400" dirty="0">
                <a:solidFill>
                  <a:srgbClr val="FF0000"/>
                </a:solidFill>
              </a:rPr>
              <a:t>goal state </a:t>
            </a:r>
            <a:r>
              <a:rPr lang="en-US" altLang="zh-CN" sz="2400" dirty="0"/>
              <a:t>= (*,2), </a:t>
            </a:r>
            <a:r>
              <a:rPr lang="en-US" altLang="zh-CN" sz="2400" dirty="0">
                <a:solidFill>
                  <a:srgbClr val="FF0000"/>
                </a:solidFill>
              </a:rPr>
              <a:t>actions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(successor functions): </a:t>
            </a:r>
            <a:r>
              <a:rPr lang="en-US" altLang="zh-CN" sz="2400" dirty="0"/>
              <a:t>Empty-3-Gallon, Empty-4-Gallon, Fill-3-Gallon, Fill-4-Gallon, Pour-3-into-4, Pour 4-into-3.</a:t>
            </a:r>
          </a:p>
          <a:p>
            <a:endParaRPr lang="en-US" altLang="zh-CN" sz="2400" dirty="0"/>
          </a:p>
          <a:p>
            <a:r>
              <a:rPr lang="en-US" altLang="zh-CN" sz="2400" dirty="0"/>
              <a:t>1.Frontier = {&lt;(0,0)&gt;}</a:t>
            </a:r>
          </a:p>
          <a:p>
            <a:r>
              <a:rPr lang="en-US" altLang="zh-CN" sz="2400" dirty="0"/>
              <a:t>2.Frontier = {</a:t>
            </a:r>
            <a:r>
              <a:rPr lang="en-US" altLang="zh-CN" sz="2400" dirty="0">
                <a:solidFill>
                  <a:srgbClr val="FF0000"/>
                </a:solidFill>
              </a:rPr>
              <a:t>&lt;(0,0),(3,0)&gt;, &lt;(0,0),(0,4)&gt;</a:t>
            </a:r>
            <a:r>
              <a:rPr lang="en-US" altLang="zh-CN" sz="2400" dirty="0"/>
              <a:t>}</a:t>
            </a:r>
          </a:p>
          <a:p>
            <a:r>
              <a:rPr lang="en-US" altLang="zh-CN" sz="2400" dirty="0"/>
              <a:t>3.Frontier = {&lt;(0,0),(0,4)&gt;, </a:t>
            </a:r>
            <a:r>
              <a:rPr lang="en-US" altLang="zh-CN" sz="2400" dirty="0">
                <a:solidFill>
                  <a:srgbClr val="FF0000"/>
                </a:solidFill>
              </a:rPr>
              <a:t>&lt;(0,0),(3,0),(0,0)&gt;,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                       &lt;(0,0) ,(3,0),(3,4)&gt;, &lt;(0,0),(3,0),(0,3)&gt;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2A1D87-D9CA-425D-803C-6ABF5852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D6984C-5A70-403F-80E8-A92DC103BCA6}"/>
              </a:ext>
            </a:extLst>
          </p:cNvPr>
          <p:cNvSpPr/>
          <p:nvPr/>
        </p:nvSpPr>
        <p:spPr>
          <a:xfrm>
            <a:off x="3814063" y="5987018"/>
            <a:ext cx="3869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latin typeface="Arial-ItalicMT"/>
              </a:rPr>
              <a:t>store complete paths on the frontier.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386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C3646-D615-4366-82B8-F00271D6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BFS for the Water Jug Problem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7A6EC4-DF1D-4DBC-AFBE-472C90478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162"/>
            <a:ext cx="10840656" cy="543083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initial state </a:t>
            </a:r>
            <a:r>
              <a:rPr lang="en-US" altLang="zh-CN" sz="2400" dirty="0"/>
              <a:t>= (0,0), </a:t>
            </a:r>
            <a:r>
              <a:rPr lang="en-US" altLang="zh-CN" sz="2400" dirty="0">
                <a:solidFill>
                  <a:srgbClr val="FF0000"/>
                </a:solidFill>
              </a:rPr>
              <a:t>goal state </a:t>
            </a:r>
            <a:r>
              <a:rPr lang="en-US" altLang="zh-CN" sz="2400" dirty="0"/>
              <a:t>= (*,2), </a:t>
            </a:r>
            <a:r>
              <a:rPr lang="en-US" altLang="zh-CN" sz="2400" dirty="0">
                <a:solidFill>
                  <a:srgbClr val="FF0000"/>
                </a:solidFill>
              </a:rPr>
              <a:t>actions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(successor functions): </a:t>
            </a:r>
            <a:r>
              <a:rPr lang="en-US" altLang="zh-CN" sz="2400" dirty="0"/>
              <a:t>Empty-3-Gallon, Empty-4-Gallon, Fill-3-Gallon, Fill-4-Gallon, Pour-3-into-4, Pour 4-into-3.</a:t>
            </a:r>
          </a:p>
          <a:p>
            <a:endParaRPr lang="en-US" altLang="zh-CN" sz="2400" dirty="0"/>
          </a:p>
          <a:p>
            <a:r>
              <a:rPr lang="en-US" altLang="zh-CN" sz="2400" dirty="0"/>
              <a:t>1.Frontier = {&lt;(0,0)&gt;}</a:t>
            </a:r>
          </a:p>
          <a:p>
            <a:r>
              <a:rPr lang="en-US" altLang="zh-CN" sz="2400" dirty="0"/>
              <a:t>2.Frontier = {</a:t>
            </a:r>
            <a:r>
              <a:rPr lang="en-US" altLang="zh-CN" sz="2400" dirty="0">
                <a:solidFill>
                  <a:srgbClr val="FF0000"/>
                </a:solidFill>
              </a:rPr>
              <a:t>&lt;(0,0),(3,0)&gt;, &lt;(0,0),(0,4)&gt;</a:t>
            </a:r>
            <a:r>
              <a:rPr lang="en-US" altLang="zh-CN" sz="2400" dirty="0"/>
              <a:t>}</a:t>
            </a:r>
          </a:p>
          <a:p>
            <a:r>
              <a:rPr lang="en-US" altLang="zh-CN" sz="2400" dirty="0"/>
              <a:t>3.Frontier = {&lt;(0,0),(0,4)&gt;, </a:t>
            </a:r>
            <a:r>
              <a:rPr lang="en-US" altLang="zh-CN" sz="2400" dirty="0">
                <a:solidFill>
                  <a:srgbClr val="FF0000"/>
                </a:solidFill>
              </a:rPr>
              <a:t>&lt;(0,0),(3,0),(0,0)&gt;,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                       &lt;(0,0) ,(3,0),(3,4)&gt;, &lt;(0,0),(3,0),(0,3)&gt;</a:t>
            </a:r>
          </a:p>
          <a:p>
            <a:r>
              <a:rPr lang="en-US" altLang="zh-CN" sz="2400" dirty="0"/>
              <a:t>4.Frontier = {&lt;(0,0),(3,0),(0,0)&gt;, &lt;(0,0),(3,0),(3,4)&gt;,</a:t>
            </a:r>
          </a:p>
          <a:p>
            <a:pPr marL="0" indent="0">
              <a:buNone/>
            </a:pPr>
            <a:r>
              <a:rPr lang="en-US" altLang="zh-CN" sz="2400" dirty="0"/>
              <a:t>		&lt;(0,0),(3,0),(0,3)&gt;, </a:t>
            </a:r>
            <a:r>
              <a:rPr lang="en-US" altLang="zh-CN" sz="2400" dirty="0">
                <a:solidFill>
                  <a:srgbClr val="FF0000"/>
                </a:solidFill>
              </a:rPr>
              <a:t>&lt;(0,0),(0,4),(0,0)&gt;, &lt;(0,0),(0,4),(3,4)&gt;, 				&lt;(0,0),(0,4),(3,1)&gt;</a:t>
            </a:r>
            <a:r>
              <a:rPr lang="en-US" altLang="zh-CN" sz="2400" dirty="0"/>
              <a:t>}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2A1D87-D9CA-425D-803C-6ABF5852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D6984C-5A70-403F-80E8-A92DC103BCA6}"/>
              </a:ext>
            </a:extLst>
          </p:cNvPr>
          <p:cNvSpPr/>
          <p:nvPr/>
        </p:nvSpPr>
        <p:spPr>
          <a:xfrm>
            <a:off x="3814063" y="5987018"/>
            <a:ext cx="3869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latin typeface="Arial-ItalicMT"/>
              </a:rPr>
              <a:t>store complete paths on the frontier.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252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C3646-D615-4366-82B8-F00271D6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BFS for the Water Jug Problem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2A1D87-D9CA-425D-803C-6ABF5852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D6984C-5A70-403F-80E8-A92DC103BCA6}"/>
              </a:ext>
            </a:extLst>
          </p:cNvPr>
          <p:cNvSpPr/>
          <p:nvPr/>
        </p:nvSpPr>
        <p:spPr>
          <a:xfrm>
            <a:off x="831850" y="4262391"/>
            <a:ext cx="1029801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In the tree above we order the states explored; paths to states are</a:t>
            </a:r>
          </a:p>
          <a:p>
            <a:r>
              <a:rPr lang="en-US" altLang="zh-CN" sz="2800" dirty="0"/>
              <a:t>represented by the path from the root to that states.</a:t>
            </a:r>
          </a:p>
          <a:p>
            <a:endParaRPr lang="en-US" altLang="zh-CN" sz="2800" dirty="0"/>
          </a:p>
          <a:p>
            <a:pPr algn="ctr"/>
            <a:r>
              <a:rPr lang="en-US" altLang="zh-CN" sz="2800" dirty="0"/>
              <a:t>Breadth‐First Search explores the search space level by level.</a:t>
            </a:r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77E4B1A-596C-4CDD-B9D3-055D18D38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09" y="1042242"/>
            <a:ext cx="10716591" cy="272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67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C6B5D-4B62-4C14-B1DD-22740871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Breadth‐First Properties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9BF1D5-802D-498A-94D8-342D2273E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tree representation enables us to measure time and space complexity.</a:t>
            </a:r>
          </a:p>
          <a:p>
            <a:pPr lvl="1"/>
            <a:r>
              <a:rPr lang="en-US" altLang="zh-CN" dirty="0"/>
              <a:t>let b be the maximum number of successors of any node (i.e. the maximal branching factor).</a:t>
            </a:r>
          </a:p>
          <a:p>
            <a:pPr lvl="1"/>
            <a:r>
              <a:rPr lang="en-US" altLang="zh-CN" dirty="0"/>
              <a:t>let d be the depth of the shortest solution.</a:t>
            </a:r>
          </a:p>
          <a:p>
            <a:pPr lvl="2"/>
            <a:r>
              <a:rPr lang="en-US" altLang="zh-CN" dirty="0"/>
              <a:t>Root at depth 0 generates a path of length 1</a:t>
            </a:r>
          </a:p>
          <a:p>
            <a:pPr lvl="2"/>
            <a:r>
              <a:rPr lang="en-US" altLang="zh-CN" dirty="0"/>
              <a:t>So d = length of path ‐ 1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What is the Time Complexity?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867E18-0871-4AFB-ADDF-F53BA7170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234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C6B5D-4B62-4C14-B1DD-22740871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Breadth‐First Properties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9BF1D5-802D-498A-94D8-342D2273E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tree representation enables us to measure time and space complexity.</a:t>
            </a:r>
          </a:p>
          <a:p>
            <a:pPr lvl="1"/>
            <a:r>
              <a:rPr lang="en-US" altLang="zh-CN" dirty="0"/>
              <a:t>let b be the maximum number of successors of   any node (i.e. the maximal branching factor).</a:t>
            </a:r>
          </a:p>
          <a:p>
            <a:pPr lvl="1"/>
            <a:r>
              <a:rPr lang="en-US" altLang="zh-CN" dirty="0"/>
              <a:t>let d be the depth of the shortest solution.</a:t>
            </a:r>
          </a:p>
          <a:p>
            <a:pPr lvl="2"/>
            <a:r>
              <a:rPr lang="en-US" altLang="zh-CN" dirty="0"/>
              <a:t>Root at depth 0 generates a path of length 1</a:t>
            </a:r>
          </a:p>
          <a:p>
            <a:pPr lvl="2"/>
            <a:r>
              <a:rPr lang="en-US" altLang="zh-CN" dirty="0"/>
              <a:t>So d = length of path ‐ 1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What is the Time Complexity?</a:t>
            </a:r>
          </a:p>
          <a:p>
            <a:pPr marL="0" indent="0">
              <a:buNone/>
            </a:pPr>
            <a:r>
              <a:rPr lang="pl-PL" altLang="zh-CN" dirty="0"/>
              <a:t>1 + b + b^2 + b^3 + … + b^d-1 + b^d + b(b^d – 1) = O(b^</a:t>
            </a:r>
            <a:r>
              <a:rPr lang="en-US" altLang="zh-CN" dirty="0"/>
              <a:t>(</a:t>
            </a:r>
            <a:r>
              <a:rPr lang="pl-PL" altLang="zh-CN" dirty="0"/>
              <a:t>d+1)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867E18-0871-4AFB-ADDF-F53BA7170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113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03FA4-598B-4768-8AC2-8FB5FE79C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Breadth‐First Properties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5FA423-5904-4FE8-9B2A-2811BE136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Space Complexity?</a:t>
            </a:r>
          </a:p>
          <a:p>
            <a:pPr lvl="1"/>
            <a:r>
              <a:rPr lang="pl-PL" altLang="zh-CN" b="1" dirty="0">
                <a:solidFill>
                  <a:srgbClr val="FF0000"/>
                </a:solidFill>
              </a:rPr>
              <a:t>O(b</a:t>
            </a:r>
            <a:r>
              <a:rPr lang="pl-PL" altLang="zh-CN" b="1" baseline="30000" dirty="0">
                <a:solidFill>
                  <a:srgbClr val="FF0000"/>
                </a:solidFill>
              </a:rPr>
              <a:t>d+1</a:t>
            </a:r>
            <a:r>
              <a:rPr lang="en-US" altLang="zh-CN" b="1" dirty="0">
                <a:solidFill>
                  <a:srgbClr val="FF0000"/>
                </a:solidFill>
              </a:rPr>
              <a:t>) : </a:t>
            </a:r>
            <a:r>
              <a:rPr lang="en-US" altLang="zh-CN" dirty="0"/>
              <a:t>If goal node is last node at level d, all of the successors of the other nodes will be on the Frontier when the goal node is expanded </a:t>
            </a:r>
            <a:r>
              <a:rPr lang="en-US" altLang="zh-CN" dirty="0">
                <a:solidFill>
                  <a:srgbClr val="FF0000"/>
                </a:solidFill>
              </a:rPr>
              <a:t>b(</a:t>
            </a:r>
            <a:r>
              <a:rPr lang="pl-PL" altLang="zh-CN" dirty="0">
                <a:solidFill>
                  <a:srgbClr val="FF0000"/>
                </a:solidFill>
              </a:rPr>
              <a:t>b</a:t>
            </a:r>
            <a:r>
              <a:rPr lang="pl-PL" altLang="zh-CN" baseline="30000" dirty="0">
                <a:solidFill>
                  <a:srgbClr val="FF0000"/>
                </a:solidFill>
              </a:rPr>
              <a:t>d</a:t>
            </a:r>
            <a:r>
              <a:rPr lang="en-US" altLang="zh-CN" dirty="0">
                <a:solidFill>
                  <a:srgbClr val="FF0000"/>
                </a:solidFill>
              </a:rPr>
              <a:t> – 1)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Optimality?</a:t>
            </a:r>
          </a:p>
          <a:p>
            <a:pPr lvl="1"/>
            <a:r>
              <a:rPr lang="en-US" altLang="zh-CN" dirty="0"/>
              <a:t>We will find the shortest length solution</a:t>
            </a:r>
            <a:r>
              <a:rPr lang="en-US" altLang="zh-CN" i="1" dirty="0"/>
              <a:t>. Is this the least cost solution?</a:t>
            </a:r>
          </a:p>
          <a:p>
            <a:r>
              <a:rPr lang="en-US" altLang="zh-CN" dirty="0"/>
              <a:t>Completeness?</a:t>
            </a:r>
          </a:p>
          <a:p>
            <a:pPr lvl="1"/>
            <a:r>
              <a:rPr lang="en-US" altLang="zh-CN" dirty="0"/>
              <a:t>Eventually we must examine all paths of length d, and thus we will find a solution if one exists.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6B2130-182D-4EB4-A417-A13ACD308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025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03FA4-598B-4768-8AC2-8FB5FE79C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Real Problem of BFS: Space Complexity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5FA423-5904-4FE8-9B2A-2811BE136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7425" cy="1033322"/>
          </a:xfrm>
        </p:spPr>
        <p:txBody>
          <a:bodyPr>
            <a:normAutofit/>
          </a:bodyPr>
          <a:lstStyle/>
          <a:p>
            <a:r>
              <a:rPr lang="en-US" altLang="zh-CN" dirty="0"/>
              <a:t>E.g., let b = 10, and say 100,000 nodes can be expanded per second and each node requires 100 bytes of storage: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6B2130-182D-4EB4-A417-A13ACD308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49</a:t>
            </a:fld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48D5397-81FB-4537-A52B-28B5CFCA5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999579"/>
              </p:ext>
            </p:extLst>
          </p:nvPr>
        </p:nvGraphicFramePr>
        <p:xfrm>
          <a:off x="1215343" y="2824938"/>
          <a:ext cx="10022710" cy="23482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06156">
                  <a:extLst>
                    <a:ext uri="{9D8B030D-6E8A-4147-A177-3AD203B41FA5}">
                      <a16:colId xmlns:a16="http://schemas.microsoft.com/office/drawing/2014/main" val="2626245055"/>
                    </a:ext>
                  </a:extLst>
                </a:gridCol>
                <a:gridCol w="2504242">
                  <a:extLst>
                    <a:ext uri="{9D8B030D-6E8A-4147-A177-3AD203B41FA5}">
                      <a16:colId xmlns:a16="http://schemas.microsoft.com/office/drawing/2014/main" val="1746627902"/>
                    </a:ext>
                  </a:extLst>
                </a:gridCol>
                <a:gridCol w="2506156">
                  <a:extLst>
                    <a:ext uri="{9D8B030D-6E8A-4147-A177-3AD203B41FA5}">
                      <a16:colId xmlns:a16="http://schemas.microsoft.com/office/drawing/2014/main" val="869096206"/>
                    </a:ext>
                  </a:extLst>
                </a:gridCol>
                <a:gridCol w="2506156">
                  <a:extLst>
                    <a:ext uri="{9D8B030D-6E8A-4147-A177-3AD203B41FA5}">
                      <a16:colId xmlns:a16="http://schemas.microsoft.com/office/drawing/2014/main" val="1499410990"/>
                    </a:ext>
                  </a:extLst>
                </a:gridCol>
              </a:tblGrid>
              <a:tr h="353287">
                <a:tc>
                  <a:txBody>
                    <a:bodyPr/>
                    <a:lstStyle/>
                    <a:p>
                      <a:pPr marL="40068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Depth </a:t>
                      </a:r>
                      <a:endParaRPr lang="zh-CN" sz="20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640" marR="73025" marT="38100" marB="0"/>
                </a:tc>
                <a:tc>
                  <a:txBody>
                    <a:bodyPr/>
                    <a:lstStyle/>
                    <a:p>
                      <a:pPr marL="40068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Nodes </a:t>
                      </a:r>
                      <a:endParaRPr lang="zh-CN" sz="20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640" marR="73025" marT="38100" marB="0"/>
                </a:tc>
                <a:tc>
                  <a:txBody>
                    <a:bodyPr/>
                    <a:lstStyle/>
                    <a:p>
                      <a:pPr marL="40068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Time </a:t>
                      </a:r>
                      <a:endParaRPr lang="zh-CN" sz="20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640" marR="73025" marT="38100" marB="0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Memory </a:t>
                      </a:r>
                      <a:endParaRPr lang="zh-CN" sz="20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640" marR="73025" marT="38100" marB="0"/>
                </a:tc>
                <a:extLst>
                  <a:ext uri="{0D108BD9-81ED-4DB2-BD59-A6C34878D82A}">
                    <a16:rowId xmlns:a16="http://schemas.microsoft.com/office/drawing/2014/main" val="1772998823"/>
                  </a:ext>
                </a:extLst>
              </a:tr>
              <a:tr h="390836">
                <a:tc>
                  <a:txBody>
                    <a:bodyPr/>
                    <a:lstStyle/>
                    <a:p>
                      <a:pPr marL="40068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</a:t>
                      </a:r>
                      <a:endParaRPr lang="zh-CN" sz="20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640" marR="73025" marT="38100" marB="0"/>
                </a:tc>
                <a:tc>
                  <a:txBody>
                    <a:bodyPr/>
                    <a:lstStyle/>
                    <a:p>
                      <a:pPr marL="40068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</a:t>
                      </a:r>
                      <a:endParaRPr lang="zh-CN" sz="20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640" marR="73025" marT="38100" marB="0"/>
                </a:tc>
                <a:tc>
                  <a:txBody>
                    <a:bodyPr/>
                    <a:lstStyle/>
                    <a:p>
                      <a:pPr marL="40068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0.01 </a:t>
                      </a:r>
                      <a:r>
                        <a:rPr lang="en-US" sz="2000" kern="100" dirty="0" err="1">
                          <a:effectLst/>
                        </a:rPr>
                        <a:t>millisec</a:t>
                      </a:r>
                      <a:r>
                        <a:rPr lang="en-US" sz="2000" kern="100" dirty="0">
                          <a:effectLst/>
                        </a:rPr>
                        <a:t>. </a:t>
                      </a:r>
                      <a:endParaRPr lang="zh-CN" sz="20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640" marR="73025" marT="38100" marB="0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100 bytes </a:t>
                      </a:r>
                      <a:endParaRPr lang="zh-CN" sz="20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640" marR="73025" marT="38100" marB="0"/>
                </a:tc>
                <a:extLst>
                  <a:ext uri="{0D108BD9-81ED-4DB2-BD59-A6C34878D82A}">
                    <a16:rowId xmlns:a16="http://schemas.microsoft.com/office/drawing/2014/main" val="3355160127"/>
                  </a:ext>
                </a:extLst>
              </a:tr>
              <a:tr h="385782">
                <a:tc>
                  <a:txBody>
                    <a:bodyPr/>
                    <a:lstStyle/>
                    <a:p>
                      <a:pPr marL="40068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6 </a:t>
                      </a:r>
                      <a:endParaRPr lang="zh-CN" sz="20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640" marR="73025" marT="38100" marB="0"/>
                </a:tc>
                <a:tc>
                  <a:txBody>
                    <a:bodyPr/>
                    <a:lstStyle/>
                    <a:p>
                      <a:pPr marL="40068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10</a:t>
                      </a:r>
                      <a:r>
                        <a:rPr lang="en-US" sz="2000" kern="100" baseline="30000" dirty="0">
                          <a:effectLst/>
                        </a:rPr>
                        <a:t>6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  <a:endParaRPr lang="zh-CN" sz="20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640" marR="73025" marT="38100" marB="0"/>
                </a:tc>
                <a:tc>
                  <a:txBody>
                    <a:bodyPr/>
                    <a:lstStyle/>
                    <a:p>
                      <a:pPr marL="40068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10 sec. </a:t>
                      </a:r>
                      <a:endParaRPr lang="zh-CN" sz="20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640" marR="73025" marT="38100" marB="0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100 MB </a:t>
                      </a:r>
                      <a:endParaRPr lang="zh-CN" sz="20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640" marR="73025" marT="38100" marB="0"/>
                </a:tc>
                <a:extLst>
                  <a:ext uri="{0D108BD9-81ED-4DB2-BD59-A6C34878D82A}">
                    <a16:rowId xmlns:a16="http://schemas.microsoft.com/office/drawing/2014/main" val="967888786"/>
                  </a:ext>
                </a:extLst>
              </a:tr>
              <a:tr h="536849">
                <a:tc>
                  <a:txBody>
                    <a:bodyPr/>
                    <a:lstStyle/>
                    <a:p>
                      <a:pPr marL="40068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8 </a:t>
                      </a:r>
                      <a:endParaRPr lang="zh-CN" sz="20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640" marR="73025" marT="38100" marB="0"/>
                </a:tc>
                <a:tc>
                  <a:txBody>
                    <a:bodyPr/>
                    <a:lstStyle/>
                    <a:p>
                      <a:pPr marL="40068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10</a:t>
                      </a:r>
                      <a:r>
                        <a:rPr lang="en-US" sz="2000" kern="100" baseline="30000" dirty="0">
                          <a:effectLst/>
                        </a:rPr>
                        <a:t>8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  <a:endParaRPr lang="zh-CN" sz="20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640" marR="73025" marT="38100" marB="0"/>
                </a:tc>
                <a:tc>
                  <a:txBody>
                    <a:bodyPr/>
                    <a:lstStyle/>
                    <a:p>
                      <a:pPr marL="40068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17 mins. </a:t>
                      </a:r>
                      <a:endParaRPr lang="zh-CN" altLang="zh-CN" sz="20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640" marR="73025" marT="38100" marB="0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10 GB </a:t>
                      </a:r>
                      <a:endParaRPr lang="zh-CN" sz="20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640" marR="73025" marT="38100" marB="0"/>
                </a:tc>
                <a:extLst>
                  <a:ext uri="{0D108BD9-81ED-4DB2-BD59-A6C34878D82A}">
                    <a16:rowId xmlns:a16="http://schemas.microsoft.com/office/drawing/2014/main" val="2159497948"/>
                  </a:ext>
                </a:extLst>
              </a:tr>
              <a:tr h="681477">
                <a:tc>
                  <a:txBody>
                    <a:bodyPr/>
                    <a:lstStyle/>
                    <a:p>
                      <a:pPr marL="40068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9</a:t>
                      </a:r>
                      <a:endParaRPr lang="zh-CN" sz="20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640" marR="73025" marT="38100" marB="0"/>
                </a:tc>
                <a:tc>
                  <a:txBody>
                    <a:bodyPr/>
                    <a:lstStyle/>
                    <a:p>
                      <a:pPr marL="400685" marR="0" lvl="0" indent="-635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10</a:t>
                      </a:r>
                      <a:r>
                        <a:rPr lang="en-US" altLang="zh-CN" sz="2000" kern="100" baseline="30000" dirty="0">
                          <a:effectLst/>
                        </a:rPr>
                        <a:t>9</a:t>
                      </a:r>
                      <a:r>
                        <a:rPr lang="en-US" altLang="zh-CN" sz="2000" kern="100" dirty="0">
                          <a:effectLst/>
                        </a:rPr>
                        <a:t> </a:t>
                      </a:r>
                      <a:endParaRPr lang="zh-CN" altLang="zh-CN" sz="20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  <a:p>
                      <a:pPr marL="40068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0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640" marR="73025" marT="38100" marB="0"/>
                </a:tc>
                <a:tc>
                  <a:txBody>
                    <a:bodyPr/>
                    <a:lstStyle/>
                    <a:p>
                      <a:pPr marL="400685" marR="0" lvl="0" indent="-635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3 hrs. </a:t>
                      </a:r>
                      <a:endParaRPr lang="zh-CN" altLang="zh-CN" sz="20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  <a:p>
                      <a:pPr marL="40068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20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640" marR="73025" marT="38100" marB="0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100 GB</a:t>
                      </a:r>
                      <a:endParaRPr lang="zh-CN" sz="20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640" marR="73025" marT="38100" marB="0"/>
                </a:tc>
                <a:extLst>
                  <a:ext uri="{0D108BD9-81ED-4DB2-BD59-A6C34878D82A}">
                    <a16:rowId xmlns:a16="http://schemas.microsoft.com/office/drawing/2014/main" val="38675697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C0A9F72E-F36A-4A7F-AB39-289A52A4ECEC}"/>
              </a:ext>
            </a:extLst>
          </p:cNvPr>
          <p:cNvSpPr/>
          <p:nvPr/>
        </p:nvSpPr>
        <p:spPr>
          <a:xfrm>
            <a:off x="1635887" y="5526151"/>
            <a:ext cx="92906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ArialMT"/>
              </a:rPr>
              <a:t>Typically run out of space before we run out of time in most applications.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946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9CBF62-079C-4D02-8D29-6D47D1E2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1: Romania Travel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A92E34-AD84-4678-A0A5-3AD1BD22A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F7385A-0AE3-4017-900D-093CF7ADD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478926-BE58-419E-8073-F95EE383E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1" y="1144366"/>
            <a:ext cx="10423967" cy="5211984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1533C96C-A90B-4685-BE10-86825AFE7E94}"/>
              </a:ext>
            </a:extLst>
          </p:cNvPr>
          <p:cNvSpPr/>
          <p:nvPr/>
        </p:nvSpPr>
        <p:spPr>
          <a:xfrm>
            <a:off x="1238490" y="2278948"/>
            <a:ext cx="486137" cy="497712"/>
          </a:xfrm>
          <a:prstGeom prst="ellipse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90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0.23711 1.48148E-6 C 0.3431 1.48148E-6 0.47474 0.10324 0.47474 0.18796 L 0.47474 0.3775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37" y="1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CDC60B-6142-48CD-96B6-3A12712D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Depth‐First 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C99638-43EE-48D0-A610-C496C726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Like BFS, but instead of at the back we place the new paths that extend the current path at the front of the Frontier.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5DD4AE-A680-42D7-BFE2-A0475C55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069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F9B63-BC9B-4081-BCDC-FCF8D758D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Depth‐First 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3472CE-01E1-43B0-B372-F4F569BD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initial state </a:t>
            </a:r>
            <a:r>
              <a:rPr lang="en-US" altLang="zh-CN" dirty="0"/>
              <a:t>= (0,0), </a:t>
            </a:r>
            <a:r>
              <a:rPr lang="en-US" altLang="zh-CN" dirty="0">
                <a:solidFill>
                  <a:srgbClr val="FF0000"/>
                </a:solidFill>
              </a:rPr>
              <a:t>goal state </a:t>
            </a:r>
            <a:r>
              <a:rPr lang="en-US" altLang="zh-CN" dirty="0"/>
              <a:t>= (*,2), </a:t>
            </a:r>
            <a:r>
              <a:rPr lang="en-US" altLang="zh-CN" dirty="0">
                <a:solidFill>
                  <a:srgbClr val="FF0000"/>
                </a:solidFill>
              </a:rPr>
              <a:t>actions (successor functions) </a:t>
            </a:r>
            <a:r>
              <a:rPr lang="en-US" altLang="zh-CN" dirty="0"/>
              <a:t>= Empty-3-Gallon, Empty-4-Gallon, Fill-3-Gallon, Fill-4-Gallon, Pour-3into-4, Pour 4-into-3. </a:t>
            </a:r>
            <a:endParaRPr lang="zh-CN" altLang="zh-CN" dirty="0"/>
          </a:p>
          <a:p>
            <a:pPr lvl="0" fontAlgn="base"/>
            <a:r>
              <a:rPr lang="en-US" altLang="zh-CN" dirty="0"/>
              <a:t>Frontier = {&lt;(0,0)&gt;}</a:t>
            </a:r>
            <a:endParaRPr lang="zh-CN" altLang="zh-CN" dirty="0"/>
          </a:p>
          <a:p>
            <a:pPr lvl="0" fontAlgn="base"/>
            <a:r>
              <a:rPr lang="en-US" altLang="zh-CN" dirty="0"/>
              <a:t>Frontier = {&lt;(0,0), (3,0)&gt;, &lt;(0,0), (0,4)&gt;}</a:t>
            </a:r>
            <a:endParaRPr lang="zh-CN" altLang="zh-CN" dirty="0"/>
          </a:p>
          <a:p>
            <a:pPr lvl="0" fontAlgn="base"/>
            <a:r>
              <a:rPr lang="en-US" altLang="zh-CN" dirty="0"/>
              <a:t>Frontier = {&lt;(0,0),(3,0),(0,0)&gt;, &lt;(0,0),(3,0),(3,4)&gt;, &lt;(0,0),(3,0),(0,3)&gt;, &lt;(0,4),(0,0)&gt;}</a:t>
            </a:r>
            <a:endParaRPr lang="zh-CN" altLang="zh-CN" dirty="0"/>
          </a:p>
          <a:p>
            <a:pPr lvl="0" fontAlgn="base"/>
            <a:r>
              <a:rPr lang="en-US" altLang="zh-CN" dirty="0"/>
              <a:t>Frontier = {&lt;(0,0),(3,0),(0,0),(3,0)&gt;, &lt;(0,0),(3,0),(0,0),(0,4)&gt; &lt;(0,0), (3,0), (3,4)&gt;, &lt;(0,0),(3,0),(0,3)&gt;, &lt;(0,0),(0,4)&gt;}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400330-CEAD-45A9-A47E-B5D58C45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8408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CDC60B-6142-48CD-96B6-3A12712D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Depth‐First Search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5DD4AE-A680-42D7-BFE2-A0475C55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264572-6CEB-4C76-B8A2-96CF24337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744" y="4836099"/>
            <a:ext cx="10231056" cy="134086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Red</a:t>
            </a:r>
            <a:r>
              <a:rPr lang="en-US" altLang="zh-CN" dirty="0"/>
              <a:t> nodes are backtrack points (these nodes remain on Frontier).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7" name="Group 20153">
            <a:extLst>
              <a:ext uri="{FF2B5EF4-FFF2-40B4-BE49-F238E27FC236}">
                <a16:creationId xmlns:a16="http://schemas.microsoft.com/office/drawing/2014/main" id="{0E45920B-3F8F-4A66-AC3C-5F971E8B014C}"/>
              </a:ext>
            </a:extLst>
          </p:cNvPr>
          <p:cNvGrpSpPr/>
          <p:nvPr/>
        </p:nvGrpSpPr>
        <p:grpSpPr>
          <a:xfrm>
            <a:off x="838200" y="1646238"/>
            <a:ext cx="10760901" cy="3041509"/>
            <a:chOff x="0" y="0"/>
            <a:chExt cx="8703564" cy="2303526"/>
          </a:xfrm>
        </p:grpSpPr>
        <p:pic>
          <p:nvPicPr>
            <p:cNvPr id="8" name="Picture 1327">
              <a:extLst>
                <a:ext uri="{FF2B5EF4-FFF2-40B4-BE49-F238E27FC236}">
                  <a16:creationId xmlns:a16="http://schemas.microsoft.com/office/drawing/2014/main" id="{6C03C9F3-92A8-4770-A2EA-69DB82C8F2E6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703564" cy="1152144"/>
            </a:xfrm>
            <a:prstGeom prst="rect">
              <a:avLst/>
            </a:prstGeom>
          </p:spPr>
        </p:pic>
        <p:pic>
          <p:nvPicPr>
            <p:cNvPr id="9" name="Picture 1329">
              <a:extLst>
                <a:ext uri="{FF2B5EF4-FFF2-40B4-BE49-F238E27FC236}">
                  <a16:creationId xmlns:a16="http://schemas.microsoft.com/office/drawing/2014/main" id="{1F9A4F8C-2FCC-4E05-BC70-F047C5DB333C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152144"/>
              <a:ext cx="8703564" cy="1151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846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F6876DB-6B75-49CA-A45D-19F4D8DE1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145" y="2690359"/>
            <a:ext cx="8724132" cy="348660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2DB36D-0A7B-4466-8E45-08CEBD9D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Maze 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20CA1E-1068-43A8-8901-3D010FCF3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Imagine states are cells in a maze, you can move E, N, W, S. What would plain DFS do, assuming it always expanded the E successor first, then N,W,S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B1DE7E-A284-480F-9D4B-8A8934F2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7" name="Shape 1345">
            <a:extLst>
              <a:ext uri="{FF2B5EF4-FFF2-40B4-BE49-F238E27FC236}">
                <a16:creationId xmlns:a16="http://schemas.microsoft.com/office/drawing/2014/main" id="{4F78BEBC-FDA2-4772-8CDF-BE066A27D15A}"/>
              </a:ext>
            </a:extLst>
          </p:cNvPr>
          <p:cNvSpPr/>
          <p:nvPr/>
        </p:nvSpPr>
        <p:spPr>
          <a:xfrm>
            <a:off x="3355319" y="5684543"/>
            <a:ext cx="476885" cy="405130"/>
          </a:xfrm>
          <a:custGeom>
            <a:avLst/>
            <a:gdLst/>
            <a:ahLst/>
            <a:cxnLst/>
            <a:rect l="0" t="0" r="0" b="0"/>
            <a:pathLst>
              <a:path w="477012" h="405384">
                <a:moveTo>
                  <a:pt x="477012" y="0"/>
                </a:moveTo>
                <a:lnTo>
                  <a:pt x="391668" y="195834"/>
                </a:lnTo>
                <a:lnTo>
                  <a:pt x="351113" y="146915"/>
                </a:lnTo>
                <a:lnTo>
                  <a:pt x="40386" y="405384"/>
                </a:lnTo>
                <a:lnTo>
                  <a:pt x="0" y="356616"/>
                </a:lnTo>
                <a:lnTo>
                  <a:pt x="310702" y="98169"/>
                </a:lnTo>
                <a:lnTo>
                  <a:pt x="269748" y="48768"/>
                </a:lnTo>
                <a:lnTo>
                  <a:pt x="477012" y="0"/>
                </a:lnTo>
                <a:close/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00990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zh-CN" altLang="en-US"/>
          </a:p>
        </p:txBody>
      </p:sp>
      <p:sp>
        <p:nvSpPr>
          <p:cNvPr id="8" name="Rectangle 1346">
            <a:extLst>
              <a:ext uri="{FF2B5EF4-FFF2-40B4-BE49-F238E27FC236}">
                <a16:creationId xmlns:a16="http://schemas.microsoft.com/office/drawing/2014/main" id="{F947FB77-20B9-4B46-BDB3-9615FD94F2D4}"/>
              </a:ext>
            </a:extLst>
          </p:cNvPr>
          <p:cNvSpPr/>
          <p:nvPr/>
        </p:nvSpPr>
        <p:spPr>
          <a:xfrm>
            <a:off x="2847637" y="6089673"/>
            <a:ext cx="658495" cy="28575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solidFill>
                  <a:srgbClr val="009A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start</a:t>
            </a:r>
            <a:endParaRPr lang="zh-CN" sz="11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Rectangle 1347">
            <a:extLst>
              <a:ext uri="{FF2B5EF4-FFF2-40B4-BE49-F238E27FC236}">
                <a16:creationId xmlns:a16="http://schemas.microsoft.com/office/drawing/2014/main" id="{6E1A9ADA-8D2D-4089-897D-A3BA204E7175}"/>
              </a:ext>
            </a:extLst>
          </p:cNvPr>
          <p:cNvSpPr/>
          <p:nvPr/>
        </p:nvSpPr>
        <p:spPr>
          <a:xfrm>
            <a:off x="8048215" y="5980907"/>
            <a:ext cx="3040380" cy="28575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>
                <a:solidFill>
                  <a:srgbClr val="009A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What would BFS do?</a:t>
            </a:r>
            <a:endParaRPr lang="zh-CN" sz="1100" kern="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2594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D4EDA-2293-4B84-8199-F76C43AA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Depth‐First Properties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939C62-6F8B-4F40-A4A4-52A93B83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Complete?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9058F4-B763-43D3-9530-AF2E80B5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2801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D4EDA-2293-4B84-8199-F76C43AA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Depth‐First Properties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939C62-6F8B-4F40-A4A4-52A93B83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Complete?</a:t>
            </a:r>
          </a:p>
          <a:p>
            <a:pPr marL="0" indent="0">
              <a:buNone/>
            </a:pPr>
            <a:r>
              <a:rPr lang="en-US" altLang="zh-CN" b="1" dirty="0"/>
              <a:t> NO, </a:t>
            </a:r>
            <a:r>
              <a:rPr lang="en-US" altLang="zh-CN" dirty="0"/>
              <a:t>if there are infinite paths</a:t>
            </a:r>
          </a:p>
          <a:p>
            <a:pPr marL="0" indent="0">
              <a:buNone/>
            </a:pPr>
            <a:r>
              <a:rPr lang="en-US" altLang="zh-CN" b="1" dirty="0"/>
              <a:t> NO, </a:t>
            </a:r>
            <a:r>
              <a:rPr lang="en-US" altLang="zh-CN" dirty="0"/>
              <a:t>if there are cycles in the graph</a:t>
            </a:r>
          </a:p>
          <a:p>
            <a:pPr lvl="1"/>
            <a:r>
              <a:rPr lang="en-US" altLang="zh-CN" dirty="0"/>
              <a:t>Prune paths with cycles (duplicate states)</a:t>
            </a:r>
          </a:p>
          <a:p>
            <a:pPr marL="0" indent="0">
              <a:buNone/>
            </a:pPr>
            <a:r>
              <a:rPr lang="en-US" altLang="zh-CN" b="1" dirty="0"/>
              <a:t> YES</a:t>
            </a:r>
            <a:r>
              <a:rPr lang="en-US" altLang="zh-CN" dirty="0"/>
              <a:t>, if state space is finite.</a:t>
            </a:r>
          </a:p>
          <a:p>
            <a:r>
              <a:rPr lang="en-US" altLang="zh-CN" dirty="0"/>
              <a:t>Optimal?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9058F4-B763-43D3-9530-AF2E80B5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6194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D4EDA-2293-4B84-8199-F76C43AA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Depth‐First Properties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939C62-6F8B-4F40-A4A4-52A93B83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Complete?</a:t>
            </a:r>
          </a:p>
          <a:p>
            <a:pPr marL="0" indent="0">
              <a:buNone/>
            </a:pPr>
            <a:r>
              <a:rPr lang="en-US" altLang="zh-CN" b="1" dirty="0"/>
              <a:t> NO, </a:t>
            </a:r>
            <a:r>
              <a:rPr lang="en-US" altLang="zh-CN" dirty="0"/>
              <a:t>if there are infinite paths</a:t>
            </a:r>
          </a:p>
          <a:p>
            <a:pPr marL="0" indent="0">
              <a:buNone/>
            </a:pPr>
            <a:r>
              <a:rPr lang="en-US" altLang="zh-CN" b="1" dirty="0"/>
              <a:t> NO, </a:t>
            </a:r>
            <a:r>
              <a:rPr lang="en-US" altLang="zh-CN" dirty="0"/>
              <a:t>if there are cycles in the graph</a:t>
            </a:r>
          </a:p>
          <a:p>
            <a:pPr lvl="1"/>
            <a:r>
              <a:rPr lang="en-US" altLang="zh-CN" dirty="0"/>
              <a:t>Prune paths with cycles (duplicate states)</a:t>
            </a:r>
          </a:p>
          <a:p>
            <a:pPr marL="0" indent="0">
              <a:buNone/>
            </a:pPr>
            <a:r>
              <a:rPr lang="en-US" altLang="zh-CN" b="1" dirty="0"/>
              <a:t> YES</a:t>
            </a:r>
            <a:r>
              <a:rPr lang="en-US" altLang="zh-CN" dirty="0"/>
              <a:t>, if state space is finite.</a:t>
            </a:r>
          </a:p>
          <a:p>
            <a:r>
              <a:rPr lang="en-US" altLang="zh-CN" dirty="0"/>
              <a:t>Optimal?</a:t>
            </a:r>
          </a:p>
          <a:p>
            <a:pPr marL="0" indent="0">
              <a:buNone/>
            </a:pPr>
            <a:r>
              <a:rPr lang="en-US" altLang="zh-CN" b="1" dirty="0"/>
              <a:t> NO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9058F4-B763-43D3-9530-AF2E80B5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1371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D4EDA-2293-4B84-8199-F76C43AA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Depth‐First Properties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939C62-6F8B-4F40-A4A4-52A93B83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Time Complexity?</a:t>
            </a:r>
          </a:p>
          <a:p>
            <a:pPr lvl="1"/>
            <a:r>
              <a:rPr lang="en-US" altLang="zh-CN" b="1" dirty="0"/>
              <a:t>O(</a:t>
            </a:r>
            <a:r>
              <a:rPr lang="en-US" altLang="zh-CN" b="1" dirty="0" err="1"/>
              <a:t>b</a:t>
            </a:r>
            <a:r>
              <a:rPr lang="en-US" altLang="zh-CN" b="1" baseline="30000" dirty="0" err="1"/>
              <a:t>m</a:t>
            </a:r>
            <a:r>
              <a:rPr lang="en-US" altLang="zh-CN" b="1" dirty="0"/>
              <a:t>) </a:t>
            </a:r>
            <a:r>
              <a:rPr lang="en-US" altLang="zh-CN" dirty="0"/>
              <a:t>where m is the length of the longest path in the state space.</a:t>
            </a:r>
          </a:p>
          <a:p>
            <a:pPr lvl="1"/>
            <a:r>
              <a:rPr lang="en-US" altLang="zh-CN" dirty="0"/>
              <a:t>Very bad if m is much larger than d (shortest path to a goal state), but if there are many solution paths it can be much faster than breadth first (by good luck, can bump into a solution quickly).</a:t>
            </a:r>
          </a:p>
          <a:p>
            <a:r>
              <a:rPr lang="en-US" altLang="zh-CN" dirty="0"/>
              <a:t>Space Complexity?</a:t>
            </a:r>
          </a:p>
          <a:p>
            <a:pPr lvl="1"/>
            <a:r>
              <a:rPr lang="en-US" altLang="zh-CN" b="1" dirty="0"/>
              <a:t>O(</a:t>
            </a:r>
            <a:r>
              <a:rPr lang="en-US" altLang="zh-CN" b="1" dirty="0" err="1"/>
              <a:t>bm</a:t>
            </a:r>
            <a:r>
              <a:rPr lang="en-US" altLang="zh-CN" b="1" dirty="0"/>
              <a:t>)</a:t>
            </a:r>
            <a:r>
              <a:rPr lang="en-US" altLang="zh-CN" dirty="0"/>
              <a:t>, linear space!</a:t>
            </a:r>
          </a:p>
          <a:p>
            <a:pPr lvl="2"/>
            <a:r>
              <a:rPr lang="en-US" altLang="zh-CN" dirty="0"/>
              <a:t>Only explore a single path at a time.</a:t>
            </a:r>
          </a:p>
          <a:p>
            <a:pPr lvl="2"/>
            <a:r>
              <a:rPr lang="en-US" altLang="zh-CN" dirty="0"/>
              <a:t>Frontier only contains the deepest node on the current path along with the </a:t>
            </a:r>
            <a:r>
              <a:rPr lang="en-US" altLang="zh-CN" b="1" dirty="0"/>
              <a:t>backtrack </a:t>
            </a:r>
            <a:r>
              <a:rPr lang="en-US" altLang="zh-CN" dirty="0"/>
              <a:t>points (references to unexplored siblings of states).</a:t>
            </a:r>
          </a:p>
          <a:p>
            <a:pPr lvl="1"/>
            <a:r>
              <a:rPr lang="en-US" altLang="zh-CN" dirty="0"/>
              <a:t>A significant advantage of DFS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9058F4-B763-43D3-9530-AF2E80B5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57</a:t>
            </a:fld>
            <a:endParaRPr lang="zh-CN" altLang="en-US"/>
          </a:p>
        </p:txBody>
      </p:sp>
      <p:grpSp>
        <p:nvGrpSpPr>
          <p:cNvPr id="5" name="Group 20153">
            <a:extLst>
              <a:ext uri="{FF2B5EF4-FFF2-40B4-BE49-F238E27FC236}">
                <a16:creationId xmlns:a16="http://schemas.microsoft.com/office/drawing/2014/main" id="{8A95DE4F-5218-4339-ABCC-BC6F573EC4A6}"/>
              </a:ext>
            </a:extLst>
          </p:cNvPr>
          <p:cNvGrpSpPr/>
          <p:nvPr/>
        </p:nvGrpSpPr>
        <p:grpSpPr>
          <a:xfrm>
            <a:off x="6578279" y="3672067"/>
            <a:ext cx="4973256" cy="1258747"/>
            <a:chOff x="0" y="0"/>
            <a:chExt cx="8703564" cy="2303526"/>
          </a:xfrm>
        </p:grpSpPr>
        <p:pic>
          <p:nvPicPr>
            <p:cNvPr id="6" name="Picture 1327">
              <a:extLst>
                <a:ext uri="{FF2B5EF4-FFF2-40B4-BE49-F238E27FC236}">
                  <a16:creationId xmlns:a16="http://schemas.microsoft.com/office/drawing/2014/main" id="{13274616-F8D8-46F5-A915-D18D4D48E0EB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703564" cy="1152144"/>
            </a:xfrm>
            <a:prstGeom prst="rect">
              <a:avLst/>
            </a:prstGeom>
          </p:spPr>
        </p:pic>
        <p:pic>
          <p:nvPicPr>
            <p:cNvPr id="7" name="Picture 1329">
              <a:extLst>
                <a:ext uri="{FF2B5EF4-FFF2-40B4-BE49-F238E27FC236}">
                  <a16:creationId xmlns:a16="http://schemas.microsoft.com/office/drawing/2014/main" id="{CF7154BA-31B5-4FD3-8BC2-9B75331B436B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1152144"/>
              <a:ext cx="8703564" cy="1151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75183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FF9EF-EA58-4F47-8C9C-DFF837DF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Depth Limited 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A1D3F7-8735-4326-94D0-C38E41276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163"/>
            <a:ext cx="10515600" cy="47498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Breadth first has space problems. Depth first can run off down a very long (or infinite) path.</a:t>
            </a:r>
          </a:p>
          <a:p>
            <a:r>
              <a:rPr lang="en-US" altLang="zh-CN" b="1" dirty="0"/>
              <a:t>Depth limited search</a:t>
            </a:r>
          </a:p>
          <a:p>
            <a:r>
              <a:rPr lang="en-US" altLang="zh-CN" dirty="0"/>
              <a:t>– Perform depth first search but only to a depth limit d.</a:t>
            </a:r>
          </a:p>
          <a:p>
            <a:r>
              <a:rPr lang="en-US" altLang="zh-CN" dirty="0"/>
              <a:t>• The ROOT is at DEPTH 0. ROOT is a path of length 1.</a:t>
            </a:r>
          </a:p>
          <a:p>
            <a:r>
              <a:rPr lang="en-US" altLang="zh-CN" dirty="0"/>
              <a:t>– No node representing a path of length more than d+1 is</a:t>
            </a:r>
          </a:p>
          <a:p>
            <a:r>
              <a:rPr lang="en-US" altLang="zh-CN" dirty="0"/>
              <a:t>placed on the Frontier.</a:t>
            </a:r>
          </a:p>
          <a:p>
            <a:r>
              <a:rPr lang="en-US" altLang="zh-CN" dirty="0"/>
              <a:t>– “Truncate” the search by looking </a:t>
            </a:r>
            <a:r>
              <a:rPr lang="en-US" altLang="zh-CN" i="1" dirty="0"/>
              <a:t>only </a:t>
            </a:r>
            <a:r>
              <a:rPr lang="en-US" altLang="zh-CN" dirty="0"/>
              <a:t>at paths of length</a:t>
            </a:r>
          </a:p>
          <a:p>
            <a:r>
              <a:rPr lang="en-US" altLang="zh-CN" dirty="0"/>
              <a:t>d+1 or less.</a:t>
            </a:r>
          </a:p>
          <a:p>
            <a:r>
              <a:rPr lang="en-US" altLang="zh-CN" dirty="0"/>
              <a:t>•Now infinite length paths are not a problem.</a:t>
            </a:r>
          </a:p>
          <a:p>
            <a:r>
              <a:rPr lang="en-US" altLang="zh-CN" dirty="0"/>
              <a:t>•But will only find a solution if a solution of DEPTH ≤ d exists.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04A1AE-DD94-435E-BBB8-88AE37B04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865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4CB0DC-C923-470F-8C5A-B57AE6EC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Depth Limited Search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749246-6115-4E0C-8942-35D4EC5C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59</a:t>
            </a:fld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015FE4E-53F5-43B3-A32F-828CD975C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297847"/>
              </p:ext>
            </p:extLst>
          </p:nvPr>
        </p:nvGraphicFramePr>
        <p:xfrm>
          <a:off x="1538302" y="1427163"/>
          <a:ext cx="8554822" cy="43513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54822">
                  <a:extLst>
                    <a:ext uri="{9D8B030D-6E8A-4147-A177-3AD203B41FA5}">
                      <a16:colId xmlns:a16="http://schemas.microsoft.com/office/drawing/2014/main" val="19864284"/>
                    </a:ext>
                  </a:extLst>
                </a:gridCol>
              </a:tblGrid>
              <a:tr h="4351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71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DLS (Frontier, Successors, Goal?) /* Call with Frontier = {&lt;START&gt;} */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876300" marR="3128645" indent="-477520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WHILE (Frontier not EMPTY) { n= select first node from Frontier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8763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solidFill>
                            <a:schemeClr val="tx1"/>
                          </a:solidFill>
                          <a:effectLst/>
                        </a:rPr>
                        <a:t>Curr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 = terminal state of n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876300">
                        <a:lnSpc>
                          <a:spcPct val="107000"/>
                        </a:lnSpc>
                        <a:spcAft>
                          <a:spcPts val="147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If(Goal?(</a:t>
                      </a:r>
                      <a:r>
                        <a:rPr lang="en-US" sz="2000" kern="100" dirty="0" err="1">
                          <a:solidFill>
                            <a:schemeClr val="tx1"/>
                          </a:solidFill>
                          <a:effectLst/>
                        </a:rPr>
                        <a:t>Curr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)) return n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0700" indent="-914400" algn="just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If Depth(n) &lt; D   //Don't add successors if Depth(n) = D!! Frontier= (Frontier– {n}) U Successors(</a:t>
                      </a:r>
                      <a:r>
                        <a:rPr lang="en-US" sz="2000" kern="100" dirty="0" err="1">
                          <a:solidFill>
                            <a:schemeClr val="tx1"/>
                          </a:solidFill>
                          <a:effectLst/>
                        </a:rPr>
                        <a:t>Curr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8763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Else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0700" marR="1778635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Frontier= Frontier– {n} </a:t>
                      </a:r>
                      <a:r>
                        <a:rPr lang="en-US" sz="2000" kern="100" dirty="0" err="1">
                          <a:solidFill>
                            <a:schemeClr val="tx1"/>
                          </a:solidFill>
                          <a:effectLst/>
                        </a:rPr>
                        <a:t>CutOffOccured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 = TRUE.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9814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9814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return FAIL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3914" marR="178192" marT="2586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423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01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BFA3E-9CC0-4562-8BCF-269512C0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4BB946-694F-48D2-8D93-643927509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States: </a:t>
            </a:r>
            <a:r>
              <a:rPr lang="en-US" altLang="zh-CN" sz="3600" dirty="0"/>
              <a:t>the various cities you could be located in.</a:t>
            </a:r>
          </a:p>
          <a:p>
            <a:r>
              <a:rPr lang="en-US" altLang="zh-CN" sz="3600" dirty="0">
                <a:solidFill>
                  <a:srgbClr val="FF0000"/>
                </a:solidFill>
              </a:rPr>
              <a:t>Actions: </a:t>
            </a:r>
            <a:r>
              <a:rPr lang="en-US" altLang="zh-CN" sz="3600" dirty="0"/>
              <a:t>drive between neighboring cities.</a:t>
            </a:r>
          </a:p>
          <a:p>
            <a:r>
              <a:rPr lang="en-US" altLang="zh-CN" sz="3600" dirty="0">
                <a:solidFill>
                  <a:srgbClr val="FF0000"/>
                </a:solidFill>
              </a:rPr>
              <a:t>Initial state: </a:t>
            </a:r>
            <a:r>
              <a:rPr lang="en-US" altLang="zh-CN" sz="3600" dirty="0"/>
              <a:t>in Arad</a:t>
            </a:r>
          </a:p>
          <a:p>
            <a:r>
              <a:rPr lang="en-US" altLang="zh-CN" sz="3600" dirty="0">
                <a:solidFill>
                  <a:srgbClr val="FF0000"/>
                </a:solidFill>
              </a:rPr>
              <a:t>Goal: </a:t>
            </a:r>
            <a:r>
              <a:rPr lang="en-US" altLang="zh-CN" sz="3600" dirty="0"/>
              <a:t>in Bucharest</a:t>
            </a:r>
          </a:p>
          <a:p>
            <a:r>
              <a:rPr lang="en-US" altLang="zh-CN" sz="3600" dirty="0">
                <a:solidFill>
                  <a:srgbClr val="FF0000"/>
                </a:solidFill>
              </a:rPr>
              <a:t>Solution: </a:t>
            </a:r>
            <a:r>
              <a:rPr lang="en-US" altLang="zh-CN" sz="3600" dirty="0"/>
              <a:t>the route, the sequence of cities to travel through to get to Bucharest.</a:t>
            </a:r>
            <a:endParaRPr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0ABB89-788F-4691-AA30-7101A6BA8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6368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20A340-01A2-42E8-96E1-909FB62E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Depth Limited Search Example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687D91-9FB2-4657-B1B1-0DFD669A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5" name="Picture 1547">
            <a:extLst>
              <a:ext uri="{FF2B5EF4-FFF2-40B4-BE49-F238E27FC236}">
                <a16:creationId xmlns:a16="http://schemas.microsoft.com/office/drawing/2014/main" id="{625A14BE-9AD2-4203-8369-D35742E4D84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41906" y="1427162"/>
            <a:ext cx="10105543" cy="481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868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93885-E309-4BED-8444-4AC727F0D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Iterative Deepening 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09A510-C9EC-4719-9D22-EB6FFBEE5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Solve the problems of depth-first and breadth-first by extending depth limited search.</a:t>
            </a:r>
            <a:endParaRPr lang="zh-CN" altLang="zh-CN" dirty="0"/>
          </a:p>
          <a:p>
            <a:pPr lvl="0" fontAlgn="base"/>
            <a:r>
              <a:rPr lang="en-US" altLang="zh-CN" dirty="0"/>
              <a:t>Starting at depth limit L = 0, we iteratively increase the depth limit, performing a depth limited search for each depth limit.</a:t>
            </a:r>
            <a:endParaRPr lang="zh-CN" altLang="zh-CN" sz="1200" dirty="0"/>
          </a:p>
          <a:p>
            <a:pPr lvl="0" fontAlgn="base"/>
            <a:r>
              <a:rPr lang="en-US" altLang="zh-CN" dirty="0"/>
              <a:t>Stop if a solution is found, or if the depth limited search failed without cutting off any nodes because of the depth limit.</a:t>
            </a:r>
            <a:endParaRPr lang="zh-CN" altLang="zh-CN" sz="1200" dirty="0"/>
          </a:p>
          <a:p>
            <a:pPr lvl="1" fontAlgn="base"/>
            <a:r>
              <a:rPr lang="en-US" altLang="zh-CN" dirty="0"/>
              <a:t>If no nodes were cut off, the search examined all paths in the state space and found no solution → no solution exists.</a:t>
            </a:r>
            <a:endParaRPr lang="zh-CN" altLang="zh-CN" sz="11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F78F5E-1F9A-4EA3-AB6C-2B7BCD4D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622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99074-92EE-49F9-B7E8-C813AE8E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Iterative Deepening Search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2A4CFB-2599-4A41-92CC-8B2952CDE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5" name="Picture 1574">
            <a:extLst>
              <a:ext uri="{FF2B5EF4-FFF2-40B4-BE49-F238E27FC236}">
                <a16:creationId xmlns:a16="http://schemas.microsoft.com/office/drawing/2014/main" id="{62D83635-F927-4E4B-A78D-BE83C5ACAC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0" y="1657350"/>
            <a:ext cx="7620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06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99074-92EE-49F9-B7E8-C813AE8E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Iterative Deepening Search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2A4CFB-2599-4A41-92CC-8B2952CDE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6" name="Picture 1581">
            <a:extLst>
              <a:ext uri="{FF2B5EF4-FFF2-40B4-BE49-F238E27FC236}">
                <a16:creationId xmlns:a16="http://schemas.microsoft.com/office/drawing/2014/main" id="{112D78B9-6F5F-4C31-85AB-494720649F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0" y="1657350"/>
            <a:ext cx="7620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351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99074-92EE-49F9-B7E8-C813AE8E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Iterative Deepening Search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2A4CFB-2599-4A41-92CC-8B2952CDE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64</a:t>
            </a:fld>
            <a:endParaRPr lang="zh-CN" altLang="en-US"/>
          </a:p>
        </p:txBody>
      </p:sp>
      <p:pic>
        <p:nvPicPr>
          <p:cNvPr id="6" name="Picture 1588">
            <a:extLst>
              <a:ext uri="{FF2B5EF4-FFF2-40B4-BE49-F238E27FC236}">
                <a16:creationId xmlns:a16="http://schemas.microsoft.com/office/drawing/2014/main" id="{F2FE3D97-6F0A-4098-B82B-83E189576B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0" y="1652587"/>
            <a:ext cx="76200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396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99074-92EE-49F9-B7E8-C813AE8E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Iterative Deepening Search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2A4CFB-2599-4A41-92CC-8B2952CDE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5" name="Picture 1595">
            <a:extLst>
              <a:ext uri="{FF2B5EF4-FFF2-40B4-BE49-F238E27FC236}">
                <a16:creationId xmlns:a16="http://schemas.microsoft.com/office/drawing/2014/main" id="{4F73B6C0-CE1C-46E1-82F6-6809D11C02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0" y="1657350"/>
            <a:ext cx="7620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93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7A6DC-172F-4AA6-87AF-11B3EA142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Iterative Deepening 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50598-91A3-4959-9ECF-D225337ED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Completeness?</a:t>
            </a:r>
            <a:endParaRPr lang="zh-CN" altLang="zh-CN" sz="1200" dirty="0"/>
          </a:p>
          <a:p>
            <a:pPr lvl="1" fontAlgn="base"/>
            <a:r>
              <a:rPr lang="en-US" altLang="zh-CN" dirty="0"/>
              <a:t>YES, if a minimal depth solution of depth d exists.</a:t>
            </a:r>
            <a:endParaRPr lang="zh-CN" altLang="zh-CN" sz="1100" dirty="0"/>
          </a:p>
          <a:p>
            <a:pPr lvl="0" fontAlgn="base"/>
            <a:r>
              <a:rPr lang="en-US" altLang="zh-CN" dirty="0"/>
              <a:t>What happens when the depth limit L=d?</a:t>
            </a:r>
            <a:endParaRPr lang="zh-CN" altLang="zh-CN" sz="1200" dirty="0"/>
          </a:p>
          <a:p>
            <a:pPr lvl="0" fontAlgn="base"/>
            <a:r>
              <a:rPr lang="en-US" altLang="zh-CN" dirty="0"/>
              <a:t>What happens when the depth limit L&lt;d?</a:t>
            </a:r>
            <a:endParaRPr lang="zh-CN" altLang="zh-CN" sz="1200" dirty="0"/>
          </a:p>
          <a:p>
            <a:r>
              <a:rPr lang="en-US" altLang="zh-CN" dirty="0"/>
              <a:t>Time Complexity?</a:t>
            </a:r>
            <a:endParaRPr lang="zh-CN" altLang="zh-CN" sz="12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6BEB65-09A5-45BB-8BEA-104DCE03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7007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E51A7-B289-47E2-9AB3-C2A83CB7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Iterative Deepening Search (IDS)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593CDC-F569-49F3-8277-AB0E69B46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Time Complexity?</a:t>
            </a:r>
            <a:endParaRPr lang="zh-CN" altLang="zh-CN" sz="1200" dirty="0"/>
          </a:p>
          <a:p>
            <a:pPr lvl="1"/>
            <a:r>
              <a:rPr lang="en-US" altLang="zh-CN" sz="3200" dirty="0"/>
              <a:t>(d+1)b</a:t>
            </a:r>
            <a:r>
              <a:rPr lang="en-US" altLang="zh-CN" sz="3200" baseline="30000" dirty="0"/>
              <a:t>0 </a:t>
            </a:r>
            <a:r>
              <a:rPr lang="en-US" altLang="zh-CN" sz="3200" dirty="0"/>
              <a:t>+ db</a:t>
            </a:r>
            <a:r>
              <a:rPr lang="en-US" altLang="zh-CN" sz="3200" baseline="30000" dirty="0"/>
              <a:t>1 </a:t>
            </a:r>
            <a:r>
              <a:rPr lang="en-US" altLang="zh-CN" sz="3200" dirty="0"/>
              <a:t>+ (d-1)b</a:t>
            </a:r>
            <a:r>
              <a:rPr lang="en-US" altLang="zh-CN" sz="3200" baseline="30000" dirty="0"/>
              <a:t>2 </a:t>
            </a:r>
            <a:r>
              <a:rPr lang="en-US" altLang="zh-CN" sz="3200" dirty="0"/>
              <a:t>+ … + b</a:t>
            </a:r>
            <a:r>
              <a:rPr lang="en-US" altLang="zh-CN" sz="3200" baseline="30000" dirty="0"/>
              <a:t>d </a:t>
            </a:r>
            <a:r>
              <a:rPr lang="en-US" altLang="zh-CN" sz="3200" dirty="0"/>
              <a:t>= O(b</a:t>
            </a:r>
            <a:r>
              <a:rPr lang="en-US" altLang="zh-CN" sz="3200" baseline="30000" dirty="0"/>
              <a:t>d</a:t>
            </a:r>
            <a:r>
              <a:rPr lang="en-US" altLang="zh-CN" sz="3200" dirty="0"/>
              <a:t>) –E.g. b=4, d=10</a:t>
            </a:r>
            <a:endParaRPr lang="zh-CN" altLang="zh-CN" sz="3200" dirty="0"/>
          </a:p>
          <a:p>
            <a:pPr lvl="2"/>
            <a:r>
              <a:rPr lang="en-US" altLang="zh-CN" sz="2800" dirty="0"/>
              <a:t>(11)*4</a:t>
            </a:r>
            <a:r>
              <a:rPr lang="en-US" altLang="zh-CN" sz="2800" baseline="30000" dirty="0"/>
              <a:t>0 </a:t>
            </a:r>
            <a:r>
              <a:rPr lang="en-US" altLang="zh-CN" sz="2800" dirty="0"/>
              <a:t>+ 10*4</a:t>
            </a:r>
            <a:r>
              <a:rPr lang="en-US" altLang="zh-CN" sz="2800" baseline="30000" dirty="0"/>
              <a:t>1 </a:t>
            </a:r>
            <a:r>
              <a:rPr lang="en-US" altLang="zh-CN" sz="2800" dirty="0"/>
              <a:t>+ 9*4</a:t>
            </a:r>
            <a:r>
              <a:rPr lang="en-US" altLang="zh-CN" sz="2800" baseline="30000" dirty="0"/>
              <a:t>2 </a:t>
            </a:r>
            <a:r>
              <a:rPr lang="en-US" altLang="zh-CN" sz="2800" dirty="0"/>
              <a:t>+ … + 4</a:t>
            </a:r>
            <a:r>
              <a:rPr lang="en-US" altLang="zh-CN" sz="2800" baseline="30000" dirty="0"/>
              <a:t>10 = </a:t>
            </a:r>
            <a:r>
              <a:rPr lang="en-US" altLang="zh-CN" sz="2800" dirty="0"/>
              <a:t>1,864,131</a:t>
            </a:r>
            <a:endParaRPr lang="zh-CN" altLang="zh-CN" sz="2800" dirty="0"/>
          </a:p>
          <a:p>
            <a:pPr lvl="2"/>
            <a:r>
              <a:rPr lang="en-US" altLang="zh-CN" sz="2800" dirty="0"/>
              <a:t>4</a:t>
            </a:r>
            <a:r>
              <a:rPr lang="en-US" altLang="zh-CN" sz="2800" baseline="30000" dirty="0"/>
              <a:t>10 </a:t>
            </a:r>
            <a:r>
              <a:rPr lang="en-US" altLang="zh-CN" sz="2800" dirty="0"/>
              <a:t>= 1,048,576</a:t>
            </a:r>
            <a:endParaRPr lang="zh-CN" altLang="zh-CN" sz="2800" dirty="0"/>
          </a:p>
          <a:p>
            <a:pPr lvl="2"/>
            <a:r>
              <a:rPr lang="en-US" altLang="zh-CN" sz="2800" dirty="0"/>
              <a:t>Most nodes lie on bottom layer.</a:t>
            </a:r>
            <a:endParaRPr lang="zh-CN" altLang="zh-CN" sz="2800" dirty="0"/>
          </a:p>
          <a:p>
            <a:endParaRPr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C91962-E82C-4CCF-B8B7-2C095C1D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8899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2EE5F5-FDEC-4F7F-B977-D0C4B9F5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BFS can explore more states than IDS!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CE4B75-99C5-4AD0-ACFE-D5AA39995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154" y="1860349"/>
            <a:ext cx="10515600" cy="4351338"/>
          </a:xfrm>
        </p:spPr>
        <p:txBody>
          <a:bodyPr>
            <a:normAutofit/>
          </a:bodyPr>
          <a:lstStyle/>
          <a:p>
            <a:pPr lvl="0" fontAlgn="base"/>
            <a:r>
              <a:rPr lang="en-US" altLang="zh-CN" dirty="0"/>
              <a:t>For IDS, the time complexity is</a:t>
            </a:r>
            <a:endParaRPr lang="zh-CN" altLang="zh-CN" sz="1600" dirty="0"/>
          </a:p>
          <a:p>
            <a:pPr lvl="1"/>
            <a:r>
              <a:rPr lang="en-US" altLang="zh-CN" dirty="0"/>
              <a:t> (d+1)b</a:t>
            </a:r>
            <a:r>
              <a:rPr lang="en-US" altLang="zh-CN" baseline="30000" dirty="0"/>
              <a:t>0 </a:t>
            </a:r>
            <a:r>
              <a:rPr lang="en-US" altLang="zh-CN" dirty="0"/>
              <a:t>+ db</a:t>
            </a:r>
            <a:r>
              <a:rPr lang="en-US" altLang="zh-CN" baseline="30000" dirty="0"/>
              <a:t>1 </a:t>
            </a:r>
            <a:r>
              <a:rPr lang="en-US" altLang="zh-CN" dirty="0"/>
              <a:t>+ (d-1)b</a:t>
            </a:r>
            <a:r>
              <a:rPr lang="en-US" altLang="zh-CN" baseline="30000" dirty="0"/>
              <a:t>2 </a:t>
            </a:r>
            <a:r>
              <a:rPr lang="en-US" altLang="zh-CN" dirty="0"/>
              <a:t>+ … + b</a:t>
            </a:r>
            <a:r>
              <a:rPr lang="en-US" altLang="zh-CN" baseline="30000" dirty="0"/>
              <a:t>d </a:t>
            </a:r>
            <a:r>
              <a:rPr lang="en-US" altLang="zh-CN" dirty="0"/>
              <a:t>= O(b</a:t>
            </a:r>
            <a:r>
              <a:rPr lang="en-US" altLang="zh-CN" baseline="30000" dirty="0"/>
              <a:t>d</a:t>
            </a:r>
            <a:r>
              <a:rPr lang="en-US" altLang="zh-CN" dirty="0"/>
              <a:t>)</a:t>
            </a:r>
            <a:endParaRPr lang="zh-CN" altLang="zh-CN" sz="1200" dirty="0"/>
          </a:p>
          <a:p>
            <a:pPr lvl="0" fontAlgn="base"/>
            <a:r>
              <a:rPr lang="en-US" altLang="zh-CN" dirty="0"/>
              <a:t>For BFS, the time complexity is</a:t>
            </a:r>
            <a:endParaRPr lang="zh-CN" altLang="zh-CN" sz="1600" dirty="0"/>
          </a:p>
          <a:p>
            <a:pPr lvl="1"/>
            <a:r>
              <a:rPr lang="en-US" altLang="zh-CN" dirty="0"/>
              <a:t>– 1 + b + b</a:t>
            </a:r>
            <a:r>
              <a:rPr lang="en-US" altLang="zh-CN" baseline="30000" dirty="0"/>
              <a:t>2 </a:t>
            </a:r>
            <a:r>
              <a:rPr lang="en-US" altLang="zh-CN" dirty="0"/>
              <a:t>+ b</a:t>
            </a:r>
            <a:r>
              <a:rPr lang="en-US" altLang="zh-CN" baseline="30000" dirty="0"/>
              <a:t>3 </a:t>
            </a:r>
            <a:r>
              <a:rPr lang="en-US" altLang="zh-CN" dirty="0"/>
              <a:t>+ … + b</a:t>
            </a:r>
            <a:r>
              <a:rPr lang="en-US" altLang="zh-CN" baseline="30000" dirty="0"/>
              <a:t>d </a:t>
            </a:r>
            <a:r>
              <a:rPr lang="en-US" altLang="zh-CN" dirty="0"/>
              <a:t>+ b(b</a:t>
            </a:r>
            <a:r>
              <a:rPr lang="en-US" altLang="zh-CN" baseline="30000" dirty="0"/>
              <a:t>d </a:t>
            </a:r>
            <a:r>
              <a:rPr lang="en-US" altLang="zh-CN" dirty="0"/>
              <a:t>– 1) = O(b</a:t>
            </a:r>
            <a:r>
              <a:rPr lang="en-US" altLang="zh-CN" baseline="30000" dirty="0"/>
              <a:t>d+1</a:t>
            </a:r>
            <a:r>
              <a:rPr lang="en-US" altLang="zh-CN" dirty="0"/>
              <a:t>)</a:t>
            </a:r>
            <a:endParaRPr lang="zh-CN" altLang="zh-CN" sz="1200" dirty="0"/>
          </a:p>
          <a:p>
            <a:r>
              <a:rPr lang="en-US" altLang="zh-CN" dirty="0"/>
              <a:t>E.g. b=4, d=10</a:t>
            </a:r>
            <a:endParaRPr lang="zh-CN" altLang="zh-CN" sz="1600" dirty="0"/>
          </a:p>
          <a:p>
            <a:pPr lvl="1" fontAlgn="base"/>
            <a:r>
              <a:rPr lang="en-US" altLang="zh-CN" dirty="0"/>
              <a:t>For IDS</a:t>
            </a:r>
            <a:endParaRPr lang="zh-CN" altLang="zh-CN" sz="1200" dirty="0"/>
          </a:p>
          <a:p>
            <a:pPr lvl="2"/>
            <a:r>
              <a:rPr lang="en-US" altLang="zh-CN" dirty="0"/>
              <a:t> (11)*4</a:t>
            </a:r>
            <a:r>
              <a:rPr lang="en-US" altLang="zh-CN" baseline="30000" dirty="0"/>
              <a:t>0 </a:t>
            </a:r>
            <a:r>
              <a:rPr lang="en-US" altLang="zh-CN" dirty="0"/>
              <a:t>+ 10*4</a:t>
            </a:r>
            <a:r>
              <a:rPr lang="en-US" altLang="zh-CN" baseline="30000" dirty="0"/>
              <a:t>1 </a:t>
            </a:r>
            <a:r>
              <a:rPr lang="en-US" altLang="zh-CN" dirty="0"/>
              <a:t>+ 9*4</a:t>
            </a:r>
            <a:r>
              <a:rPr lang="en-US" altLang="zh-CN" baseline="30000" dirty="0"/>
              <a:t>2 </a:t>
            </a:r>
            <a:r>
              <a:rPr lang="en-US" altLang="zh-CN" dirty="0"/>
              <a:t>+ … + 4</a:t>
            </a:r>
            <a:r>
              <a:rPr lang="en-US" altLang="zh-CN" baseline="30000" dirty="0"/>
              <a:t>10 = </a:t>
            </a:r>
            <a:r>
              <a:rPr lang="en-US" altLang="zh-CN" dirty="0"/>
              <a:t>1,864,131 (states generated)</a:t>
            </a:r>
            <a:endParaRPr lang="zh-CN" altLang="zh-CN" sz="800" dirty="0"/>
          </a:p>
          <a:p>
            <a:pPr lvl="1" fontAlgn="base"/>
            <a:r>
              <a:rPr lang="en-US" altLang="zh-CN" dirty="0"/>
              <a:t>For BFS</a:t>
            </a:r>
            <a:endParaRPr lang="zh-CN" altLang="zh-CN" sz="1200" dirty="0"/>
          </a:p>
          <a:p>
            <a:pPr lvl="2" fontAlgn="base"/>
            <a:r>
              <a:rPr lang="en-US" altLang="zh-CN" dirty="0"/>
              <a:t>1 + 4 + 4</a:t>
            </a:r>
            <a:r>
              <a:rPr lang="en-US" altLang="zh-CN" baseline="30000" dirty="0"/>
              <a:t>2 </a:t>
            </a:r>
            <a:r>
              <a:rPr lang="en-US" altLang="zh-CN" dirty="0"/>
              <a:t>+ … + 4</a:t>
            </a:r>
            <a:r>
              <a:rPr lang="en-US" altLang="zh-CN" baseline="30000" dirty="0"/>
              <a:t>10 </a:t>
            </a:r>
            <a:r>
              <a:rPr lang="en-US" altLang="zh-CN" dirty="0"/>
              <a:t>+ 4(4</a:t>
            </a:r>
            <a:r>
              <a:rPr lang="en-US" altLang="zh-CN" baseline="30000" dirty="0"/>
              <a:t>10 </a:t>
            </a:r>
            <a:r>
              <a:rPr lang="en-US" altLang="zh-CN" dirty="0"/>
              <a:t>– 1)  = 5,592,401 (states generated)</a:t>
            </a:r>
            <a:endParaRPr lang="zh-CN" altLang="zh-CN" sz="12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62B00E-86BE-457C-AAB5-754FBDA5D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2699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02C893-A3C3-445C-99EA-6B2045336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 Checking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834A7C-1475-4CCB-80F8-756B7C221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Recall that paths are commonly stored on the Frontier.</a:t>
            </a:r>
            <a:endParaRPr lang="zh-CN" altLang="zh-CN" sz="3200" dirty="0"/>
          </a:p>
          <a:p>
            <a:r>
              <a:rPr lang="en-US" altLang="zh-CN" sz="3200" dirty="0"/>
              <a:t>If </a:t>
            </a:r>
            <a:r>
              <a:rPr lang="en-US" altLang="zh-CN" sz="3200" dirty="0" err="1"/>
              <a:t>n</a:t>
            </a:r>
            <a:r>
              <a:rPr lang="en-US" altLang="zh-CN" sz="3200" baseline="-25000" dirty="0" err="1"/>
              <a:t>k</a:t>
            </a:r>
            <a:r>
              <a:rPr lang="en-US" altLang="zh-CN" sz="3200" baseline="-25000" dirty="0"/>
              <a:t> </a:t>
            </a:r>
            <a:r>
              <a:rPr lang="en-US" altLang="zh-CN" sz="3200" dirty="0"/>
              <a:t>represents the path &lt;s</a:t>
            </a:r>
            <a:r>
              <a:rPr lang="en-US" altLang="zh-CN" sz="3200" baseline="-25000" dirty="0"/>
              <a:t>0</a:t>
            </a:r>
            <a:r>
              <a:rPr lang="en-US" altLang="zh-CN" sz="3200" dirty="0"/>
              <a:t>,s</a:t>
            </a:r>
            <a:r>
              <a:rPr lang="en-US" altLang="zh-CN" sz="3200" baseline="-25000" dirty="0"/>
              <a:t>1</a:t>
            </a:r>
            <a:r>
              <a:rPr lang="en-US" altLang="zh-CN" sz="3200" dirty="0"/>
              <a:t>,…,</a:t>
            </a:r>
            <a:r>
              <a:rPr lang="en-US" altLang="zh-CN" sz="3200" dirty="0" err="1"/>
              <a:t>s</a:t>
            </a:r>
            <a:r>
              <a:rPr lang="en-US" altLang="zh-CN" sz="3200" baseline="-25000" dirty="0" err="1"/>
              <a:t>k</a:t>
            </a:r>
            <a:r>
              <a:rPr lang="en-US" altLang="zh-CN" sz="3200" dirty="0"/>
              <a:t>&gt; and we expand </a:t>
            </a:r>
            <a:r>
              <a:rPr lang="en-US" altLang="zh-CN" sz="3200" dirty="0" err="1"/>
              <a:t>s</a:t>
            </a:r>
            <a:r>
              <a:rPr lang="en-US" altLang="zh-CN" sz="3200" baseline="-25000" dirty="0" err="1"/>
              <a:t>k</a:t>
            </a:r>
            <a:r>
              <a:rPr lang="en-US" altLang="zh-CN" sz="3200" baseline="-25000" dirty="0"/>
              <a:t> </a:t>
            </a:r>
            <a:r>
              <a:rPr lang="en-US" altLang="zh-CN" sz="3200" dirty="0"/>
              <a:t>to obtain child c, we have </a:t>
            </a:r>
            <a:r>
              <a:rPr lang="en-US" altLang="zh-CN" sz="3200" b="1" dirty="0"/>
              <a:t>&lt;s</a:t>
            </a:r>
            <a:r>
              <a:rPr lang="en-US" altLang="zh-CN" sz="3200" b="1" baseline="-25000" dirty="0"/>
              <a:t>0</a:t>
            </a:r>
            <a:r>
              <a:rPr lang="en-US" altLang="zh-CN" sz="3200" b="1" dirty="0"/>
              <a:t>,s</a:t>
            </a:r>
            <a:r>
              <a:rPr lang="en-US" altLang="zh-CN" sz="3200" b="1" baseline="-25000" dirty="0"/>
              <a:t>1</a:t>
            </a:r>
            <a:r>
              <a:rPr lang="en-US" altLang="zh-CN" sz="3200" b="1" dirty="0"/>
              <a:t>,…,</a:t>
            </a:r>
            <a:r>
              <a:rPr lang="en-US" altLang="zh-CN" sz="3200" b="1" dirty="0" err="1"/>
              <a:t>s</a:t>
            </a:r>
            <a:r>
              <a:rPr lang="en-US" altLang="zh-CN" sz="3200" b="1" baseline="-25000" dirty="0" err="1"/>
              <a:t>k</a:t>
            </a:r>
            <a:r>
              <a:rPr lang="en-US" altLang="zh-CN" sz="3200" b="1" dirty="0" err="1"/>
              <a:t>,c</a:t>
            </a:r>
            <a:r>
              <a:rPr lang="en-US" altLang="zh-CN" sz="3200" b="1" dirty="0"/>
              <a:t>&gt;  </a:t>
            </a:r>
            <a:r>
              <a:rPr lang="en-US" altLang="zh-CN" sz="3200" dirty="0"/>
              <a:t>as the path to “c”.</a:t>
            </a:r>
            <a:endParaRPr lang="zh-CN" altLang="zh-CN" sz="3200" dirty="0"/>
          </a:p>
          <a:p>
            <a:r>
              <a:rPr lang="en-US" altLang="zh-CN" sz="3200" dirty="0"/>
              <a:t>Path checking: </a:t>
            </a:r>
            <a:endParaRPr lang="zh-CN" altLang="zh-CN" sz="3200" dirty="0"/>
          </a:p>
          <a:p>
            <a:pPr lvl="1"/>
            <a:r>
              <a:rPr lang="en-US" altLang="zh-CN" sz="2800" dirty="0"/>
              <a:t>Ensure that the state c is not equal to the state reached by any ancestor of c along this path.</a:t>
            </a:r>
            <a:endParaRPr lang="zh-CN" altLang="zh-CN" sz="2800" dirty="0"/>
          </a:p>
          <a:p>
            <a:pPr lvl="1"/>
            <a:r>
              <a:rPr lang="en-US" altLang="zh-CN" sz="2800" dirty="0"/>
              <a:t>Paths are checked in isolation!</a:t>
            </a:r>
            <a:endParaRPr lang="zh-CN" altLang="zh-CN" sz="2800" dirty="0"/>
          </a:p>
          <a:p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6E8B36-F419-4B58-B928-BDED9F822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34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0AE564-FDAE-4840-A4C8-2A581D4C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2: The 8-Puzzle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51FF444-069F-46BB-BE16-AC8772DB5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783" y="1253720"/>
            <a:ext cx="8674179" cy="435055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3B8766-9111-4E60-816C-184C8FCB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1879F2-457B-4AB3-86D7-B4398D0A7908}"/>
              </a:ext>
            </a:extLst>
          </p:cNvPr>
          <p:cNvSpPr/>
          <p:nvPr/>
        </p:nvSpPr>
        <p:spPr>
          <a:xfrm>
            <a:off x="1459176" y="5795648"/>
            <a:ext cx="10346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MSS10"/>
              </a:rPr>
              <a:t>Rule: Can slide a tile into the blank spot. (Equivalently, can think of it as moving the blank around).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03769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B88124-B9BD-4BC3-8CE6-967A69555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1600"/>
            <a:ext cx="11218636" cy="1325563"/>
          </a:xfrm>
        </p:spPr>
        <p:txBody>
          <a:bodyPr/>
          <a:lstStyle/>
          <a:p>
            <a:r>
              <a:rPr lang="en-US" altLang="zh-CN" dirty="0"/>
              <a:t>Example: Path Checking from Arad to </a:t>
            </a:r>
            <a:r>
              <a:rPr lang="en-US" altLang="zh-CN" dirty="0" err="1"/>
              <a:t>Neamt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5B4E6-A55D-4C0E-AF3F-AD70ADD3E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70</a:t>
            </a:fld>
            <a:endParaRPr lang="zh-CN" altLang="en-US"/>
          </a:p>
        </p:txBody>
      </p:sp>
      <p:grpSp>
        <p:nvGrpSpPr>
          <p:cNvPr id="5" name="Group 21306">
            <a:extLst>
              <a:ext uri="{FF2B5EF4-FFF2-40B4-BE49-F238E27FC236}">
                <a16:creationId xmlns:a16="http://schemas.microsoft.com/office/drawing/2014/main" id="{80D21A5D-D174-4756-9F5B-A81B1A2B231A}"/>
              </a:ext>
            </a:extLst>
          </p:cNvPr>
          <p:cNvGrpSpPr/>
          <p:nvPr/>
        </p:nvGrpSpPr>
        <p:grpSpPr>
          <a:xfrm>
            <a:off x="1132114" y="1716043"/>
            <a:ext cx="10080171" cy="4281986"/>
            <a:chOff x="0" y="0"/>
            <a:chExt cx="7850886" cy="3339085"/>
          </a:xfrm>
        </p:grpSpPr>
        <p:pic>
          <p:nvPicPr>
            <p:cNvPr id="6" name="Picture 1847">
              <a:extLst>
                <a:ext uri="{FF2B5EF4-FFF2-40B4-BE49-F238E27FC236}">
                  <a16:creationId xmlns:a16="http://schemas.microsoft.com/office/drawing/2014/main" id="{1A9C7AF3-2743-4540-8371-50AA229085E0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850886" cy="3339085"/>
            </a:xfrm>
            <a:prstGeom prst="rect">
              <a:avLst/>
            </a:prstGeom>
          </p:spPr>
        </p:pic>
        <p:sp>
          <p:nvSpPr>
            <p:cNvPr id="7" name="Shape 1848">
              <a:extLst>
                <a:ext uri="{FF2B5EF4-FFF2-40B4-BE49-F238E27FC236}">
                  <a16:creationId xmlns:a16="http://schemas.microsoft.com/office/drawing/2014/main" id="{B3A9A4AE-7F43-4016-9E56-E756D8644C3D}"/>
                </a:ext>
              </a:extLst>
            </p:cNvPr>
            <p:cNvSpPr/>
            <p:nvPr/>
          </p:nvSpPr>
          <p:spPr>
            <a:xfrm>
              <a:off x="457200" y="838200"/>
              <a:ext cx="152400" cy="152400"/>
            </a:xfrm>
            <a:custGeom>
              <a:avLst/>
              <a:gdLst/>
              <a:ahLst/>
              <a:cxnLst/>
              <a:rect l="0" t="0" r="0" b="0"/>
              <a:pathLst>
                <a:path w="152400" h="152400">
                  <a:moveTo>
                    <a:pt x="76200" y="0"/>
                  </a:moveTo>
                  <a:cubicBezTo>
                    <a:pt x="118872" y="0"/>
                    <a:pt x="152400" y="34290"/>
                    <a:pt x="152400" y="76200"/>
                  </a:cubicBezTo>
                  <a:cubicBezTo>
                    <a:pt x="152400" y="118872"/>
                    <a:pt x="118872" y="152400"/>
                    <a:pt x="76200" y="152400"/>
                  </a:cubicBezTo>
                  <a:cubicBezTo>
                    <a:pt x="34290" y="152400"/>
                    <a:pt x="0" y="118872"/>
                    <a:pt x="0" y="76200"/>
                  </a:cubicBezTo>
                  <a:cubicBezTo>
                    <a:pt x="0" y="34290"/>
                    <a:pt x="34290" y="0"/>
                    <a:pt x="762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999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" name="Shape 1849">
              <a:extLst>
                <a:ext uri="{FF2B5EF4-FFF2-40B4-BE49-F238E27FC236}">
                  <a16:creationId xmlns:a16="http://schemas.microsoft.com/office/drawing/2014/main" id="{49EFF0A3-705A-4F43-B3DD-50B0A32F1671}"/>
                </a:ext>
              </a:extLst>
            </p:cNvPr>
            <p:cNvSpPr/>
            <p:nvPr/>
          </p:nvSpPr>
          <p:spPr>
            <a:xfrm>
              <a:off x="451104" y="832318"/>
              <a:ext cx="82677" cy="163842"/>
            </a:xfrm>
            <a:custGeom>
              <a:avLst/>
              <a:gdLst/>
              <a:ahLst/>
              <a:cxnLst/>
              <a:rect l="0" t="0" r="0" b="0"/>
              <a:pathLst>
                <a:path w="82677" h="163842">
                  <a:moveTo>
                    <a:pt x="82282" y="0"/>
                  </a:moveTo>
                  <a:lnTo>
                    <a:pt x="82677" y="61"/>
                  </a:lnTo>
                  <a:lnTo>
                    <a:pt x="82677" y="13316"/>
                  </a:lnTo>
                  <a:lnTo>
                    <a:pt x="63297" y="15395"/>
                  </a:lnTo>
                  <a:cubicBezTo>
                    <a:pt x="40800" y="21609"/>
                    <a:pt x="21141" y="39100"/>
                    <a:pt x="14478" y="68366"/>
                  </a:cubicBezTo>
                  <a:lnTo>
                    <a:pt x="12954" y="75224"/>
                  </a:lnTo>
                  <a:lnTo>
                    <a:pt x="12954" y="82082"/>
                  </a:lnTo>
                  <a:lnTo>
                    <a:pt x="12954" y="88940"/>
                  </a:lnTo>
                  <a:lnTo>
                    <a:pt x="14478" y="96560"/>
                  </a:lnTo>
                  <a:lnTo>
                    <a:pt x="16002" y="102656"/>
                  </a:lnTo>
                  <a:cubicBezTo>
                    <a:pt x="24855" y="129959"/>
                    <a:pt x="44785" y="145617"/>
                    <a:pt x="66789" y="150528"/>
                  </a:cubicBezTo>
                  <a:lnTo>
                    <a:pt x="82677" y="151496"/>
                  </a:lnTo>
                  <a:lnTo>
                    <a:pt x="82677" y="163842"/>
                  </a:lnTo>
                  <a:lnTo>
                    <a:pt x="67993" y="163706"/>
                  </a:lnTo>
                  <a:cubicBezTo>
                    <a:pt x="40945" y="158997"/>
                    <a:pt x="15726" y="140732"/>
                    <a:pt x="3810" y="107228"/>
                  </a:cubicBezTo>
                  <a:lnTo>
                    <a:pt x="1524" y="99608"/>
                  </a:lnTo>
                  <a:lnTo>
                    <a:pt x="762" y="91226"/>
                  </a:lnTo>
                  <a:lnTo>
                    <a:pt x="0" y="82844"/>
                  </a:lnTo>
                  <a:lnTo>
                    <a:pt x="1524" y="66080"/>
                  </a:lnTo>
                  <a:cubicBezTo>
                    <a:pt x="12148" y="22151"/>
                    <a:pt x="47149" y="126"/>
                    <a:pt x="8228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Shape 1850">
              <a:extLst>
                <a:ext uri="{FF2B5EF4-FFF2-40B4-BE49-F238E27FC236}">
                  <a16:creationId xmlns:a16="http://schemas.microsoft.com/office/drawing/2014/main" id="{6A2E4C03-F56C-4793-9C15-BB6BB4FB4A5B}"/>
                </a:ext>
              </a:extLst>
            </p:cNvPr>
            <p:cNvSpPr/>
            <p:nvPr/>
          </p:nvSpPr>
          <p:spPr>
            <a:xfrm>
              <a:off x="533781" y="832379"/>
              <a:ext cx="82677" cy="163898"/>
            </a:xfrm>
            <a:custGeom>
              <a:avLst/>
              <a:gdLst/>
              <a:ahLst/>
              <a:cxnLst/>
              <a:rect l="0" t="0" r="0" b="0"/>
              <a:pathLst>
                <a:path w="82677" h="163898">
                  <a:moveTo>
                    <a:pt x="0" y="0"/>
                  </a:moveTo>
                  <a:lnTo>
                    <a:pt x="25600" y="3951"/>
                  </a:lnTo>
                  <a:cubicBezTo>
                    <a:pt x="50863" y="12069"/>
                    <a:pt x="72790" y="32505"/>
                    <a:pt x="81153" y="65257"/>
                  </a:cubicBezTo>
                  <a:lnTo>
                    <a:pt x="82677" y="82021"/>
                  </a:lnTo>
                  <a:cubicBezTo>
                    <a:pt x="80981" y="129754"/>
                    <a:pt x="48539" y="158376"/>
                    <a:pt x="12549" y="163898"/>
                  </a:cubicBezTo>
                  <a:lnTo>
                    <a:pt x="0" y="163781"/>
                  </a:lnTo>
                  <a:lnTo>
                    <a:pt x="0" y="151435"/>
                  </a:lnTo>
                  <a:lnTo>
                    <a:pt x="6472" y="151830"/>
                  </a:lnTo>
                  <a:cubicBezTo>
                    <a:pt x="36319" y="148960"/>
                    <a:pt x="64516" y="127519"/>
                    <a:pt x="69723" y="89641"/>
                  </a:cubicBezTo>
                  <a:lnTo>
                    <a:pt x="69723" y="75925"/>
                  </a:lnTo>
                  <a:cubicBezTo>
                    <a:pt x="64738" y="35939"/>
                    <a:pt x="34699" y="14524"/>
                    <a:pt x="3686" y="12860"/>
                  </a:cubicBezTo>
                  <a:lnTo>
                    <a:pt x="0" y="13255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Shape 1851">
              <a:extLst>
                <a:ext uri="{FF2B5EF4-FFF2-40B4-BE49-F238E27FC236}">
                  <a16:creationId xmlns:a16="http://schemas.microsoft.com/office/drawing/2014/main" id="{69568AF1-25F1-4FE7-9629-27D97CFE3AB6}"/>
                </a:ext>
              </a:extLst>
            </p:cNvPr>
            <p:cNvSpPr/>
            <p:nvPr/>
          </p:nvSpPr>
          <p:spPr>
            <a:xfrm>
              <a:off x="4876801" y="381000"/>
              <a:ext cx="152400" cy="152400"/>
            </a:xfrm>
            <a:custGeom>
              <a:avLst/>
              <a:gdLst/>
              <a:ahLst/>
              <a:cxnLst/>
              <a:rect l="0" t="0" r="0" b="0"/>
              <a:pathLst>
                <a:path w="152400" h="152400">
                  <a:moveTo>
                    <a:pt x="76200" y="0"/>
                  </a:moveTo>
                  <a:cubicBezTo>
                    <a:pt x="118872" y="0"/>
                    <a:pt x="152400" y="34290"/>
                    <a:pt x="152400" y="76200"/>
                  </a:cubicBezTo>
                  <a:cubicBezTo>
                    <a:pt x="152400" y="118872"/>
                    <a:pt x="118872" y="152400"/>
                    <a:pt x="76200" y="152400"/>
                  </a:cubicBezTo>
                  <a:cubicBezTo>
                    <a:pt x="34290" y="152400"/>
                    <a:pt x="0" y="118872"/>
                    <a:pt x="0" y="76200"/>
                  </a:cubicBezTo>
                  <a:cubicBezTo>
                    <a:pt x="0" y="34290"/>
                    <a:pt x="34290" y="0"/>
                    <a:pt x="762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3339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Shape 1852">
              <a:extLst>
                <a:ext uri="{FF2B5EF4-FFF2-40B4-BE49-F238E27FC236}">
                  <a16:creationId xmlns:a16="http://schemas.microsoft.com/office/drawing/2014/main" id="{52261BEF-5850-4DB4-B594-042AC1DEB986}"/>
                </a:ext>
              </a:extLst>
            </p:cNvPr>
            <p:cNvSpPr/>
            <p:nvPr/>
          </p:nvSpPr>
          <p:spPr>
            <a:xfrm>
              <a:off x="4870704" y="375118"/>
              <a:ext cx="82677" cy="163842"/>
            </a:xfrm>
            <a:custGeom>
              <a:avLst/>
              <a:gdLst/>
              <a:ahLst/>
              <a:cxnLst/>
              <a:rect l="0" t="0" r="0" b="0"/>
              <a:pathLst>
                <a:path w="82677" h="163842">
                  <a:moveTo>
                    <a:pt x="82282" y="0"/>
                  </a:moveTo>
                  <a:lnTo>
                    <a:pt x="82677" y="61"/>
                  </a:lnTo>
                  <a:lnTo>
                    <a:pt x="82677" y="13316"/>
                  </a:lnTo>
                  <a:lnTo>
                    <a:pt x="63293" y="15395"/>
                  </a:lnTo>
                  <a:cubicBezTo>
                    <a:pt x="40798" y="21609"/>
                    <a:pt x="21141" y="39100"/>
                    <a:pt x="14478" y="68366"/>
                  </a:cubicBezTo>
                  <a:lnTo>
                    <a:pt x="12954" y="75224"/>
                  </a:lnTo>
                  <a:lnTo>
                    <a:pt x="12954" y="82082"/>
                  </a:lnTo>
                  <a:lnTo>
                    <a:pt x="12954" y="88940"/>
                  </a:lnTo>
                  <a:lnTo>
                    <a:pt x="14478" y="96560"/>
                  </a:lnTo>
                  <a:lnTo>
                    <a:pt x="16002" y="102656"/>
                  </a:lnTo>
                  <a:cubicBezTo>
                    <a:pt x="24855" y="129959"/>
                    <a:pt x="44785" y="145617"/>
                    <a:pt x="66789" y="150528"/>
                  </a:cubicBezTo>
                  <a:lnTo>
                    <a:pt x="82677" y="151496"/>
                  </a:lnTo>
                  <a:lnTo>
                    <a:pt x="82677" y="163842"/>
                  </a:lnTo>
                  <a:lnTo>
                    <a:pt x="67993" y="163706"/>
                  </a:lnTo>
                  <a:cubicBezTo>
                    <a:pt x="40945" y="158997"/>
                    <a:pt x="15726" y="140732"/>
                    <a:pt x="3810" y="107228"/>
                  </a:cubicBezTo>
                  <a:lnTo>
                    <a:pt x="1524" y="99608"/>
                  </a:lnTo>
                  <a:lnTo>
                    <a:pt x="762" y="91226"/>
                  </a:lnTo>
                  <a:lnTo>
                    <a:pt x="0" y="82844"/>
                  </a:lnTo>
                  <a:lnTo>
                    <a:pt x="1524" y="66080"/>
                  </a:lnTo>
                  <a:cubicBezTo>
                    <a:pt x="12148" y="22150"/>
                    <a:pt x="47149" y="125"/>
                    <a:pt x="8228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3339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2" name="Shape 1853">
              <a:extLst>
                <a:ext uri="{FF2B5EF4-FFF2-40B4-BE49-F238E27FC236}">
                  <a16:creationId xmlns:a16="http://schemas.microsoft.com/office/drawing/2014/main" id="{FACDD016-46BB-47C0-B41B-192576DF8255}"/>
                </a:ext>
              </a:extLst>
            </p:cNvPr>
            <p:cNvSpPr/>
            <p:nvPr/>
          </p:nvSpPr>
          <p:spPr>
            <a:xfrm>
              <a:off x="4953381" y="375179"/>
              <a:ext cx="82677" cy="163898"/>
            </a:xfrm>
            <a:custGeom>
              <a:avLst/>
              <a:gdLst/>
              <a:ahLst/>
              <a:cxnLst/>
              <a:rect l="0" t="0" r="0" b="0"/>
              <a:pathLst>
                <a:path w="82677" h="163898">
                  <a:moveTo>
                    <a:pt x="0" y="0"/>
                  </a:moveTo>
                  <a:lnTo>
                    <a:pt x="25601" y="3951"/>
                  </a:lnTo>
                  <a:cubicBezTo>
                    <a:pt x="50863" y="12069"/>
                    <a:pt x="72790" y="32505"/>
                    <a:pt x="81153" y="65257"/>
                  </a:cubicBezTo>
                  <a:lnTo>
                    <a:pt x="82677" y="82021"/>
                  </a:lnTo>
                  <a:cubicBezTo>
                    <a:pt x="80982" y="129754"/>
                    <a:pt x="48540" y="158376"/>
                    <a:pt x="12549" y="163898"/>
                  </a:cubicBezTo>
                  <a:lnTo>
                    <a:pt x="0" y="163781"/>
                  </a:lnTo>
                  <a:lnTo>
                    <a:pt x="0" y="151435"/>
                  </a:lnTo>
                  <a:lnTo>
                    <a:pt x="6472" y="151830"/>
                  </a:lnTo>
                  <a:cubicBezTo>
                    <a:pt x="36319" y="148959"/>
                    <a:pt x="64516" y="127519"/>
                    <a:pt x="69723" y="89641"/>
                  </a:cubicBezTo>
                  <a:lnTo>
                    <a:pt x="69723" y="75925"/>
                  </a:lnTo>
                  <a:cubicBezTo>
                    <a:pt x="64732" y="35939"/>
                    <a:pt x="34693" y="14523"/>
                    <a:pt x="3682" y="12860"/>
                  </a:cubicBezTo>
                  <a:lnTo>
                    <a:pt x="0" y="13255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3339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7719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7DBD8-9F26-407E-ACD4-C5D7CA86C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Path Checking Example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5D6E94-BA42-4215-85A4-374DDC95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71</a:t>
            </a:fld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3622D89-6661-4FDE-A38E-E42897CF58F6}"/>
              </a:ext>
            </a:extLst>
          </p:cNvPr>
          <p:cNvGrpSpPr/>
          <p:nvPr/>
        </p:nvGrpSpPr>
        <p:grpSpPr>
          <a:xfrm>
            <a:off x="1973580" y="1427162"/>
            <a:ext cx="8052163" cy="4821237"/>
            <a:chOff x="1973580" y="1427162"/>
            <a:chExt cx="8052163" cy="4821237"/>
          </a:xfrm>
        </p:grpSpPr>
        <p:pic>
          <p:nvPicPr>
            <p:cNvPr id="5" name="Picture 22035">
              <a:extLst>
                <a:ext uri="{FF2B5EF4-FFF2-40B4-BE49-F238E27FC236}">
                  <a16:creationId xmlns:a16="http://schemas.microsoft.com/office/drawing/2014/main" id="{6417755F-BDA4-4D4C-8DDD-0EEB548CD078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973580" y="1427162"/>
              <a:ext cx="8052163" cy="4821237"/>
            </a:xfrm>
            <a:prstGeom prst="rect">
              <a:avLst/>
            </a:prstGeom>
          </p:spPr>
        </p:pic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28BC022-6B10-4BA4-A815-ED65465FCBA2}"/>
                </a:ext>
              </a:extLst>
            </p:cNvPr>
            <p:cNvSpPr/>
            <p:nvPr/>
          </p:nvSpPr>
          <p:spPr>
            <a:xfrm>
              <a:off x="6585857" y="5127170"/>
              <a:ext cx="1153886" cy="413659"/>
            </a:xfrm>
            <a:prstGeom prst="ellipse">
              <a:avLst/>
            </a:prstGeom>
            <a:solidFill>
              <a:srgbClr val="BADFE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700" b="1" dirty="0" err="1">
                  <a:solidFill>
                    <a:schemeClr val="tx1"/>
                  </a:solidFill>
                </a:rPr>
                <a:t>Dobreta</a:t>
              </a:r>
              <a:endParaRPr lang="zh-CN" altLang="en-US" sz="17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87471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97F51A-4B95-4DF8-B016-55AF0546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Cycle Checking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678914-E17B-49D9-A734-6F35E83F6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dirty="0"/>
              <a:t>Keep track of all states previously expanded during the search.</a:t>
            </a:r>
            <a:endParaRPr lang="zh-CN" altLang="zh-CN" sz="1200" dirty="0"/>
          </a:p>
          <a:p>
            <a:pPr lvl="0" fontAlgn="base"/>
            <a:r>
              <a:rPr lang="en-US" altLang="zh-CN" dirty="0"/>
              <a:t>When we expand </a:t>
            </a:r>
            <a:r>
              <a:rPr lang="en-US" altLang="zh-CN" dirty="0" err="1"/>
              <a:t>n</a:t>
            </a:r>
            <a:r>
              <a:rPr lang="en-US" altLang="zh-CN" baseline="-25000" dirty="0" err="1"/>
              <a:t>k</a:t>
            </a:r>
            <a:r>
              <a:rPr lang="en-US" altLang="zh-CN" baseline="-25000" dirty="0"/>
              <a:t> </a:t>
            </a:r>
            <a:r>
              <a:rPr lang="en-US" altLang="zh-CN" dirty="0"/>
              <a:t>to obtain child c</a:t>
            </a:r>
            <a:endParaRPr lang="zh-CN" altLang="zh-CN" sz="1200" dirty="0"/>
          </a:p>
          <a:p>
            <a:pPr lvl="1" fontAlgn="base"/>
            <a:r>
              <a:rPr lang="en-US" altLang="zh-CN" dirty="0"/>
              <a:t>Ensure that c is not equal to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any </a:t>
            </a:r>
            <a:r>
              <a:rPr lang="en-US" altLang="zh-CN" dirty="0"/>
              <a:t>previously expanded state.</a:t>
            </a:r>
            <a:endParaRPr lang="zh-CN" altLang="zh-CN" sz="1100" dirty="0"/>
          </a:p>
          <a:p>
            <a:pPr lvl="0" fontAlgn="base"/>
            <a:r>
              <a:rPr lang="en-US" altLang="zh-CN" dirty="0"/>
              <a:t>This is called cycle checking, or multiple path checking.</a:t>
            </a:r>
            <a:endParaRPr lang="zh-CN" altLang="zh-CN" sz="1200" dirty="0"/>
          </a:p>
          <a:p>
            <a:pPr lvl="0" fontAlgn="base"/>
            <a:r>
              <a:rPr lang="en-US" altLang="zh-CN" dirty="0"/>
              <a:t>What happens when we utilize this technique with depth-first search?</a:t>
            </a:r>
            <a:endParaRPr lang="zh-CN" altLang="zh-CN" sz="1200" dirty="0"/>
          </a:p>
          <a:p>
            <a:pPr lvl="1" fontAlgn="base"/>
            <a:r>
              <a:rPr lang="en-US" altLang="zh-CN" b="1" dirty="0"/>
              <a:t>What happens to space complexity?</a:t>
            </a:r>
            <a:endParaRPr lang="zh-CN" altLang="zh-CN" sz="11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373BDB-CD5D-48B3-AFFF-F55FFE08A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2670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9AE8C-6103-458D-8674-18254CFD2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Cycle Checking Example (BFS)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F559F8-91C5-4D70-A05A-D8694A2CB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73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20F9F1C-70B6-4463-9741-C7681D640CDC}"/>
              </a:ext>
            </a:extLst>
          </p:cNvPr>
          <p:cNvGrpSpPr/>
          <p:nvPr/>
        </p:nvGrpSpPr>
        <p:grpSpPr>
          <a:xfrm>
            <a:off x="1393371" y="1160780"/>
            <a:ext cx="9133115" cy="5378132"/>
            <a:chOff x="1393371" y="1160780"/>
            <a:chExt cx="9133115" cy="5378132"/>
          </a:xfrm>
        </p:grpSpPr>
        <p:pic>
          <p:nvPicPr>
            <p:cNvPr id="6" name="Picture 18421">
              <a:extLst>
                <a:ext uri="{FF2B5EF4-FFF2-40B4-BE49-F238E27FC236}">
                  <a16:creationId xmlns:a16="http://schemas.microsoft.com/office/drawing/2014/main" id="{B8BA5863-18B7-4BDC-928E-05E16E12E1F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393371" y="1160780"/>
              <a:ext cx="9133115" cy="5378132"/>
            </a:xfrm>
            <a:prstGeom prst="rect">
              <a:avLst/>
            </a:prstGeom>
          </p:spPr>
        </p:pic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06D8514C-FBF2-40A2-86CA-6D402651A881}"/>
                </a:ext>
              </a:extLst>
            </p:cNvPr>
            <p:cNvSpPr/>
            <p:nvPr/>
          </p:nvSpPr>
          <p:spPr>
            <a:xfrm>
              <a:off x="6008914" y="5540829"/>
              <a:ext cx="1223736" cy="500742"/>
            </a:xfrm>
            <a:prstGeom prst="ellipse">
              <a:avLst/>
            </a:prstGeom>
            <a:solidFill>
              <a:srgbClr val="FFCC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b="1" dirty="0" err="1">
                  <a:solidFill>
                    <a:schemeClr val="tx1"/>
                  </a:solidFill>
                </a:rPr>
                <a:t>Drobeta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4514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8BC4D-6FAA-4B01-9901-75E711CE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Cycle Checking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DFE008-0C8A-44E1-B52B-B9C5ABE24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dirty="0"/>
              <a:t>Higher space complexity (equal to the space complexity of breadth-first search).</a:t>
            </a:r>
            <a:endParaRPr lang="zh-CN" altLang="zh-CN" dirty="0"/>
          </a:p>
          <a:p>
            <a:pPr lvl="0" fontAlgn="base"/>
            <a:r>
              <a:rPr lang="en-US" altLang="zh-CN" dirty="0"/>
              <a:t>Other issues with cycle checking will come up when we look at heuristic search.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A8AA5E-A71D-480F-9FBA-2282EF12B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9456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68BB7-3147-4176-A938-EEC0DCF3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Uniform‐Cost 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B2EE2-5C2E-4B21-A687-5DAFC8E5C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dirty="0"/>
              <a:t>Keeps Frontier ordered by increasing cost of the path </a:t>
            </a:r>
            <a:r>
              <a:rPr lang="en-US" altLang="zh-CN" i="1" dirty="0"/>
              <a:t>(know a good data structure for this?)</a:t>
            </a:r>
            <a:endParaRPr lang="zh-CN" altLang="zh-CN" dirty="0"/>
          </a:p>
          <a:p>
            <a:pPr lvl="0" fontAlgn="base"/>
            <a:r>
              <a:rPr lang="en-US" altLang="zh-CN" dirty="0"/>
              <a:t>Always expand the least cost path.</a:t>
            </a:r>
            <a:endParaRPr lang="zh-CN" altLang="zh-CN" dirty="0"/>
          </a:p>
          <a:p>
            <a:pPr lvl="0" fontAlgn="base"/>
            <a:r>
              <a:rPr lang="en-US" altLang="zh-CN" dirty="0"/>
              <a:t>Identical to Breadth First Search if each action has the same cost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4759EC-A103-4699-A7DE-F88145DDC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1433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80BFDF-1BF3-42D4-9A65-EF382367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76</a:t>
            </a:fld>
            <a:endParaRPr lang="zh-CN" altLang="en-US"/>
          </a:p>
        </p:txBody>
      </p:sp>
      <p:grpSp>
        <p:nvGrpSpPr>
          <p:cNvPr id="5" name="Group 21159">
            <a:extLst>
              <a:ext uri="{FF2B5EF4-FFF2-40B4-BE49-F238E27FC236}">
                <a16:creationId xmlns:a16="http://schemas.microsoft.com/office/drawing/2014/main" id="{22948DC5-2260-4326-91F8-FF7614638245}"/>
              </a:ext>
            </a:extLst>
          </p:cNvPr>
          <p:cNvGrpSpPr/>
          <p:nvPr/>
        </p:nvGrpSpPr>
        <p:grpSpPr>
          <a:xfrm>
            <a:off x="1578737" y="-116585"/>
            <a:ext cx="9021826" cy="6838060"/>
            <a:chOff x="-2031" y="0"/>
            <a:chExt cx="9022080" cy="6838442"/>
          </a:xfrm>
        </p:grpSpPr>
        <p:pic>
          <p:nvPicPr>
            <p:cNvPr id="6" name="Picture 2279">
              <a:extLst>
                <a:ext uri="{FF2B5EF4-FFF2-40B4-BE49-F238E27FC236}">
                  <a16:creationId xmlns:a16="http://schemas.microsoft.com/office/drawing/2014/main" id="{BFBA9351-459C-4FA3-9EA3-5408BD81F4D9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019794" cy="5132071"/>
            </a:xfrm>
            <a:prstGeom prst="rect">
              <a:avLst/>
            </a:prstGeom>
          </p:spPr>
        </p:pic>
        <p:pic>
          <p:nvPicPr>
            <p:cNvPr id="7" name="Picture 22039">
              <a:extLst>
                <a:ext uri="{FF2B5EF4-FFF2-40B4-BE49-F238E27FC236}">
                  <a16:creationId xmlns:a16="http://schemas.microsoft.com/office/drawing/2014/main" id="{4B854422-992B-4066-B775-941E8A040536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-2031" y="5128514"/>
              <a:ext cx="9022080" cy="17099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96948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80BFDF-1BF3-42D4-9A65-EF382367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77</a:t>
            </a:fld>
            <a:endParaRPr lang="zh-CN" altLang="en-US"/>
          </a:p>
        </p:txBody>
      </p:sp>
      <p:grpSp>
        <p:nvGrpSpPr>
          <p:cNvPr id="8" name="Group 21151">
            <a:extLst>
              <a:ext uri="{FF2B5EF4-FFF2-40B4-BE49-F238E27FC236}">
                <a16:creationId xmlns:a16="http://schemas.microsoft.com/office/drawing/2014/main" id="{C1D11786-64E1-437A-9B77-F64C5EE0AC69}"/>
              </a:ext>
            </a:extLst>
          </p:cNvPr>
          <p:cNvGrpSpPr/>
          <p:nvPr/>
        </p:nvGrpSpPr>
        <p:grpSpPr>
          <a:xfrm>
            <a:off x="1517206" y="-4063"/>
            <a:ext cx="9149463" cy="6863078"/>
            <a:chOff x="-7111" y="-4063"/>
            <a:chExt cx="9150097" cy="6863079"/>
          </a:xfrm>
        </p:grpSpPr>
        <p:pic>
          <p:nvPicPr>
            <p:cNvPr id="9" name="Picture 22043">
              <a:extLst>
                <a:ext uri="{FF2B5EF4-FFF2-40B4-BE49-F238E27FC236}">
                  <a16:creationId xmlns:a16="http://schemas.microsoft.com/office/drawing/2014/main" id="{EB394830-5CC3-47EF-982D-649045352CF0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7111" y="-4063"/>
              <a:ext cx="9150097" cy="5151121"/>
            </a:xfrm>
            <a:prstGeom prst="rect">
              <a:avLst/>
            </a:prstGeom>
          </p:spPr>
        </p:pic>
        <p:pic>
          <p:nvPicPr>
            <p:cNvPr id="10" name="Picture 22044">
              <a:extLst>
                <a:ext uri="{FF2B5EF4-FFF2-40B4-BE49-F238E27FC236}">
                  <a16:creationId xmlns:a16="http://schemas.microsoft.com/office/drawing/2014/main" id="{810A8CBB-4FDA-4ECD-AFC5-A700453F785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7111" y="5142992"/>
              <a:ext cx="9150097" cy="17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35768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80BFDF-1BF3-42D4-9A65-EF382367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78</a:t>
            </a:fld>
            <a:endParaRPr lang="zh-CN" altLang="en-US"/>
          </a:p>
        </p:txBody>
      </p:sp>
      <p:grpSp>
        <p:nvGrpSpPr>
          <p:cNvPr id="8" name="Group 21367">
            <a:extLst>
              <a:ext uri="{FF2B5EF4-FFF2-40B4-BE49-F238E27FC236}">
                <a16:creationId xmlns:a16="http://schemas.microsoft.com/office/drawing/2014/main" id="{5D028FC5-00D0-4701-B524-D10CD8350A8B}"/>
              </a:ext>
            </a:extLst>
          </p:cNvPr>
          <p:cNvGrpSpPr/>
          <p:nvPr/>
        </p:nvGrpSpPr>
        <p:grpSpPr>
          <a:xfrm>
            <a:off x="1517206" y="-4063"/>
            <a:ext cx="9149463" cy="6863078"/>
            <a:chOff x="-7111" y="-4063"/>
            <a:chExt cx="9150097" cy="6863079"/>
          </a:xfrm>
        </p:grpSpPr>
        <p:pic>
          <p:nvPicPr>
            <p:cNvPr id="9" name="Picture 22048">
              <a:extLst>
                <a:ext uri="{FF2B5EF4-FFF2-40B4-BE49-F238E27FC236}">
                  <a16:creationId xmlns:a16="http://schemas.microsoft.com/office/drawing/2014/main" id="{E0BB58AB-8ABD-4BDE-8E0C-05596B85D194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7111" y="-4063"/>
              <a:ext cx="9150097" cy="5151121"/>
            </a:xfrm>
            <a:prstGeom prst="rect">
              <a:avLst/>
            </a:prstGeom>
          </p:spPr>
        </p:pic>
        <p:pic>
          <p:nvPicPr>
            <p:cNvPr id="10" name="Picture 22049">
              <a:extLst>
                <a:ext uri="{FF2B5EF4-FFF2-40B4-BE49-F238E27FC236}">
                  <a16:creationId xmlns:a16="http://schemas.microsoft.com/office/drawing/2014/main" id="{CB67C97A-9732-43A9-BD43-C0B274EF320D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7111" y="5142992"/>
              <a:ext cx="9150097" cy="17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9958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80BFDF-1BF3-42D4-9A65-EF382367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79</a:t>
            </a:fld>
            <a:endParaRPr lang="zh-CN" altLang="en-US"/>
          </a:p>
        </p:txBody>
      </p:sp>
      <p:grpSp>
        <p:nvGrpSpPr>
          <p:cNvPr id="8" name="Group 21364">
            <a:extLst>
              <a:ext uri="{FF2B5EF4-FFF2-40B4-BE49-F238E27FC236}">
                <a16:creationId xmlns:a16="http://schemas.microsoft.com/office/drawing/2014/main" id="{FADF4AB8-9CF2-4AB5-AE1C-96C96D75D964}"/>
              </a:ext>
            </a:extLst>
          </p:cNvPr>
          <p:cNvGrpSpPr/>
          <p:nvPr/>
        </p:nvGrpSpPr>
        <p:grpSpPr>
          <a:xfrm>
            <a:off x="1517206" y="-4063"/>
            <a:ext cx="9149463" cy="6863078"/>
            <a:chOff x="-7111" y="-4063"/>
            <a:chExt cx="9150097" cy="6863079"/>
          </a:xfrm>
        </p:grpSpPr>
        <p:pic>
          <p:nvPicPr>
            <p:cNvPr id="9" name="Picture 22053">
              <a:extLst>
                <a:ext uri="{FF2B5EF4-FFF2-40B4-BE49-F238E27FC236}">
                  <a16:creationId xmlns:a16="http://schemas.microsoft.com/office/drawing/2014/main" id="{609D355E-6B5E-4566-A2E3-9B0C51BE6A2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7111" y="-4063"/>
              <a:ext cx="9150097" cy="5151121"/>
            </a:xfrm>
            <a:prstGeom prst="rect">
              <a:avLst/>
            </a:prstGeom>
          </p:spPr>
        </p:pic>
        <p:pic>
          <p:nvPicPr>
            <p:cNvPr id="10" name="Picture 22054">
              <a:extLst>
                <a:ext uri="{FF2B5EF4-FFF2-40B4-BE49-F238E27FC236}">
                  <a16:creationId xmlns:a16="http://schemas.microsoft.com/office/drawing/2014/main" id="{A960A8BE-5C0D-42EF-ADDD-ED951A27A59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7111" y="5142992"/>
              <a:ext cx="9150097" cy="17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660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BC9BA2-C7FB-4CA1-BC57-B0D37B10D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1600"/>
            <a:ext cx="11360150" cy="1325563"/>
          </a:xfrm>
        </p:spPr>
        <p:txBody>
          <a:bodyPr/>
          <a:lstStyle/>
          <a:p>
            <a:r>
              <a:rPr lang="en-US" altLang="zh-CN" dirty="0"/>
              <a:t>Example 3-Search Space for 8‐Puzzle Problem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B0CAA83-DEBD-4482-9672-0D930D9C5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lum contrast="12000"/>
          </a:blip>
          <a:stretch>
            <a:fillRect/>
          </a:stretch>
        </p:blipFill>
        <p:spPr>
          <a:xfrm>
            <a:off x="382352" y="1088021"/>
            <a:ext cx="10627496" cy="563345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DB7AF4-AA22-4D75-9997-3ECFBE50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8289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80BFDF-1BF3-42D4-9A65-EF382367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80</a:t>
            </a:fld>
            <a:endParaRPr lang="zh-CN" altLang="en-US"/>
          </a:p>
        </p:txBody>
      </p:sp>
      <p:grpSp>
        <p:nvGrpSpPr>
          <p:cNvPr id="8" name="Group 21365">
            <a:extLst>
              <a:ext uri="{FF2B5EF4-FFF2-40B4-BE49-F238E27FC236}">
                <a16:creationId xmlns:a16="http://schemas.microsoft.com/office/drawing/2014/main" id="{D38AB56B-B08C-4AAC-8DB7-50571FA08986}"/>
              </a:ext>
            </a:extLst>
          </p:cNvPr>
          <p:cNvGrpSpPr/>
          <p:nvPr/>
        </p:nvGrpSpPr>
        <p:grpSpPr>
          <a:xfrm>
            <a:off x="1517206" y="-4063"/>
            <a:ext cx="9149463" cy="6863078"/>
            <a:chOff x="-7111" y="-4063"/>
            <a:chExt cx="9150097" cy="6863079"/>
          </a:xfrm>
        </p:grpSpPr>
        <p:pic>
          <p:nvPicPr>
            <p:cNvPr id="9" name="Picture 22058">
              <a:extLst>
                <a:ext uri="{FF2B5EF4-FFF2-40B4-BE49-F238E27FC236}">
                  <a16:creationId xmlns:a16="http://schemas.microsoft.com/office/drawing/2014/main" id="{16AF6116-600A-48EF-A559-0274F2E92A60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7111" y="-4063"/>
              <a:ext cx="9150097" cy="5151121"/>
            </a:xfrm>
            <a:prstGeom prst="rect">
              <a:avLst/>
            </a:prstGeom>
          </p:spPr>
        </p:pic>
        <p:pic>
          <p:nvPicPr>
            <p:cNvPr id="10" name="Picture 22059">
              <a:extLst>
                <a:ext uri="{FF2B5EF4-FFF2-40B4-BE49-F238E27FC236}">
                  <a16:creationId xmlns:a16="http://schemas.microsoft.com/office/drawing/2014/main" id="{8E39C86E-F831-47B4-9564-570EB241C642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7111" y="5142992"/>
              <a:ext cx="9150097" cy="17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79390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80BFDF-1BF3-42D4-9A65-EF382367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81</a:t>
            </a:fld>
            <a:endParaRPr lang="zh-CN" altLang="en-US"/>
          </a:p>
        </p:txBody>
      </p:sp>
      <p:grpSp>
        <p:nvGrpSpPr>
          <p:cNvPr id="8" name="Group 21193">
            <a:extLst>
              <a:ext uri="{FF2B5EF4-FFF2-40B4-BE49-F238E27FC236}">
                <a16:creationId xmlns:a16="http://schemas.microsoft.com/office/drawing/2014/main" id="{3E85BBC3-867F-4912-89FF-67C4D65F667D}"/>
              </a:ext>
            </a:extLst>
          </p:cNvPr>
          <p:cNvGrpSpPr/>
          <p:nvPr/>
        </p:nvGrpSpPr>
        <p:grpSpPr>
          <a:xfrm>
            <a:off x="1517206" y="-4063"/>
            <a:ext cx="9149463" cy="6863078"/>
            <a:chOff x="-7111" y="-4063"/>
            <a:chExt cx="9150097" cy="6863079"/>
          </a:xfrm>
        </p:grpSpPr>
        <p:pic>
          <p:nvPicPr>
            <p:cNvPr id="9" name="Picture 22063">
              <a:extLst>
                <a:ext uri="{FF2B5EF4-FFF2-40B4-BE49-F238E27FC236}">
                  <a16:creationId xmlns:a16="http://schemas.microsoft.com/office/drawing/2014/main" id="{7A972A7A-0F8F-4903-B4A1-701866D1BEF9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7111" y="-4063"/>
              <a:ext cx="9150097" cy="5151121"/>
            </a:xfrm>
            <a:prstGeom prst="rect">
              <a:avLst/>
            </a:prstGeom>
          </p:spPr>
        </p:pic>
        <p:pic>
          <p:nvPicPr>
            <p:cNvPr id="10" name="Picture 22064">
              <a:extLst>
                <a:ext uri="{FF2B5EF4-FFF2-40B4-BE49-F238E27FC236}">
                  <a16:creationId xmlns:a16="http://schemas.microsoft.com/office/drawing/2014/main" id="{58BBE9F0-168D-411D-B6F5-2A9DD7D6151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7111" y="5142992"/>
              <a:ext cx="9150097" cy="17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59069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80BFDF-1BF3-42D4-9A65-EF382367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82</a:t>
            </a:fld>
            <a:endParaRPr lang="zh-CN" altLang="en-US"/>
          </a:p>
        </p:txBody>
      </p:sp>
      <p:grpSp>
        <p:nvGrpSpPr>
          <p:cNvPr id="8" name="Group 21321">
            <a:extLst>
              <a:ext uri="{FF2B5EF4-FFF2-40B4-BE49-F238E27FC236}">
                <a16:creationId xmlns:a16="http://schemas.microsoft.com/office/drawing/2014/main" id="{21454C57-7EE8-4687-AF16-04C65EFEBA1B}"/>
              </a:ext>
            </a:extLst>
          </p:cNvPr>
          <p:cNvGrpSpPr/>
          <p:nvPr/>
        </p:nvGrpSpPr>
        <p:grpSpPr>
          <a:xfrm>
            <a:off x="1517206" y="-253"/>
            <a:ext cx="9149463" cy="6855966"/>
            <a:chOff x="-7111" y="-4063"/>
            <a:chExt cx="9150097" cy="6855967"/>
          </a:xfrm>
        </p:grpSpPr>
        <p:pic>
          <p:nvPicPr>
            <p:cNvPr id="9" name="Picture 22068">
              <a:extLst>
                <a:ext uri="{FF2B5EF4-FFF2-40B4-BE49-F238E27FC236}">
                  <a16:creationId xmlns:a16="http://schemas.microsoft.com/office/drawing/2014/main" id="{8BADBE50-234D-44E4-93E8-A7A7FB11C148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7111" y="-4063"/>
              <a:ext cx="9150097" cy="5141977"/>
            </a:xfrm>
            <a:prstGeom prst="rect">
              <a:avLst/>
            </a:prstGeom>
          </p:spPr>
        </p:pic>
        <p:pic>
          <p:nvPicPr>
            <p:cNvPr id="10" name="Picture 22069">
              <a:extLst>
                <a:ext uri="{FF2B5EF4-FFF2-40B4-BE49-F238E27FC236}">
                  <a16:creationId xmlns:a16="http://schemas.microsoft.com/office/drawing/2014/main" id="{CF710C25-998A-4F03-A8F8-3811608868C0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7111" y="5135880"/>
              <a:ext cx="9150097" cy="17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8247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80BFDF-1BF3-42D4-9A65-EF382367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83</a:t>
            </a:fld>
            <a:endParaRPr lang="zh-CN" altLang="en-US"/>
          </a:p>
        </p:txBody>
      </p:sp>
      <p:grpSp>
        <p:nvGrpSpPr>
          <p:cNvPr id="8" name="Group 21362">
            <a:extLst>
              <a:ext uri="{FF2B5EF4-FFF2-40B4-BE49-F238E27FC236}">
                <a16:creationId xmlns:a16="http://schemas.microsoft.com/office/drawing/2014/main" id="{63243A19-0201-4475-9709-211C07C21FB0}"/>
              </a:ext>
            </a:extLst>
          </p:cNvPr>
          <p:cNvGrpSpPr/>
          <p:nvPr/>
        </p:nvGrpSpPr>
        <p:grpSpPr>
          <a:xfrm>
            <a:off x="1517206" y="-4063"/>
            <a:ext cx="9149463" cy="6863078"/>
            <a:chOff x="-7111" y="-4063"/>
            <a:chExt cx="9150097" cy="6863079"/>
          </a:xfrm>
        </p:grpSpPr>
        <p:pic>
          <p:nvPicPr>
            <p:cNvPr id="9" name="Picture 22073">
              <a:extLst>
                <a:ext uri="{FF2B5EF4-FFF2-40B4-BE49-F238E27FC236}">
                  <a16:creationId xmlns:a16="http://schemas.microsoft.com/office/drawing/2014/main" id="{4C27AC4E-5959-422D-80E6-0AFDFC845EA6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7111" y="-4063"/>
              <a:ext cx="9150097" cy="5151121"/>
            </a:xfrm>
            <a:prstGeom prst="rect">
              <a:avLst/>
            </a:prstGeom>
          </p:spPr>
        </p:pic>
        <p:pic>
          <p:nvPicPr>
            <p:cNvPr id="10" name="Picture 22074">
              <a:extLst>
                <a:ext uri="{FF2B5EF4-FFF2-40B4-BE49-F238E27FC236}">
                  <a16:creationId xmlns:a16="http://schemas.microsoft.com/office/drawing/2014/main" id="{657007D4-0C80-4D20-A6CD-51AA51CCEF09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7111" y="5142992"/>
              <a:ext cx="9150097" cy="17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66834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80BFDF-1BF3-42D4-9A65-EF382367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84</a:t>
            </a:fld>
            <a:endParaRPr lang="zh-CN" altLang="en-US"/>
          </a:p>
        </p:txBody>
      </p:sp>
      <p:grpSp>
        <p:nvGrpSpPr>
          <p:cNvPr id="6" name="Group 21565">
            <a:extLst>
              <a:ext uri="{FF2B5EF4-FFF2-40B4-BE49-F238E27FC236}">
                <a16:creationId xmlns:a16="http://schemas.microsoft.com/office/drawing/2014/main" id="{DD481003-2483-4610-B301-A560E798476D}"/>
              </a:ext>
            </a:extLst>
          </p:cNvPr>
          <p:cNvGrpSpPr/>
          <p:nvPr/>
        </p:nvGrpSpPr>
        <p:grpSpPr>
          <a:xfrm>
            <a:off x="1517206" y="-4063"/>
            <a:ext cx="9149463" cy="6863078"/>
            <a:chOff x="-7111" y="-4063"/>
            <a:chExt cx="9150097" cy="6863079"/>
          </a:xfrm>
        </p:grpSpPr>
        <p:pic>
          <p:nvPicPr>
            <p:cNvPr id="7" name="Picture 22083">
              <a:extLst>
                <a:ext uri="{FF2B5EF4-FFF2-40B4-BE49-F238E27FC236}">
                  <a16:creationId xmlns:a16="http://schemas.microsoft.com/office/drawing/2014/main" id="{A32D3003-0E3B-4251-93C9-6509030F4BAA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7111" y="-4063"/>
              <a:ext cx="9150097" cy="5151121"/>
            </a:xfrm>
            <a:prstGeom prst="rect">
              <a:avLst/>
            </a:prstGeom>
          </p:spPr>
        </p:pic>
        <p:pic>
          <p:nvPicPr>
            <p:cNvPr id="11" name="Picture 22084">
              <a:extLst>
                <a:ext uri="{FF2B5EF4-FFF2-40B4-BE49-F238E27FC236}">
                  <a16:creationId xmlns:a16="http://schemas.microsoft.com/office/drawing/2014/main" id="{D4281517-7DBC-450B-A79F-BB7365888EE9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7111" y="5142992"/>
              <a:ext cx="9150097" cy="17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47484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80BFDF-1BF3-42D4-9A65-EF382367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85</a:t>
            </a:fld>
            <a:endParaRPr lang="zh-CN" altLang="en-US"/>
          </a:p>
        </p:txBody>
      </p:sp>
      <p:grpSp>
        <p:nvGrpSpPr>
          <p:cNvPr id="6" name="Group 21564">
            <a:extLst>
              <a:ext uri="{FF2B5EF4-FFF2-40B4-BE49-F238E27FC236}">
                <a16:creationId xmlns:a16="http://schemas.microsoft.com/office/drawing/2014/main" id="{F9670154-1E0E-4F74-AB55-015A62C9F4CA}"/>
              </a:ext>
            </a:extLst>
          </p:cNvPr>
          <p:cNvGrpSpPr/>
          <p:nvPr/>
        </p:nvGrpSpPr>
        <p:grpSpPr>
          <a:xfrm>
            <a:off x="1517206" y="-4063"/>
            <a:ext cx="9149463" cy="6863078"/>
            <a:chOff x="-7111" y="-4063"/>
            <a:chExt cx="9150097" cy="6863079"/>
          </a:xfrm>
        </p:grpSpPr>
        <p:pic>
          <p:nvPicPr>
            <p:cNvPr id="7" name="Picture 22088">
              <a:extLst>
                <a:ext uri="{FF2B5EF4-FFF2-40B4-BE49-F238E27FC236}">
                  <a16:creationId xmlns:a16="http://schemas.microsoft.com/office/drawing/2014/main" id="{25013337-8C44-4FE0-A161-134EE9696247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7111" y="-4063"/>
              <a:ext cx="9150097" cy="5151121"/>
            </a:xfrm>
            <a:prstGeom prst="rect">
              <a:avLst/>
            </a:prstGeom>
          </p:spPr>
        </p:pic>
        <p:pic>
          <p:nvPicPr>
            <p:cNvPr id="11" name="Picture 22089">
              <a:extLst>
                <a:ext uri="{FF2B5EF4-FFF2-40B4-BE49-F238E27FC236}">
                  <a16:creationId xmlns:a16="http://schemas.microsoft.com/office/drawing/2014/main" id="{69F84FEA-1EB4-4D1B-8519-4A52DE4D7A37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7111" y="5142992"/>
              <a:ext cx="9150097" cy="17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69047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80BFDF-1BF3-42D4-9A65-EF382367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86</a:t>
            </a:fld>
            <a:endParaRPr lang="zh-CN" altLang="en-US"/>
          </a:p>
        </p:txBody>
      </p:sp>
      <p:grpSp>
        <p:nvGrpSpPr>
          <p:cNvPr id="6" name="Group 21563">
            <a:extLst>
              <a:ext uri="{FF2B5EF4-FFF2-40B4-BE49-F238E27FC236}">
                <a16:creationId xmlns:a16="http://schemas.microsoft.com/office/drawing/2014/main" id="{6118AF61-2732-4609-A22C-9C51A3DFD2CC}"/>
              </a:ext>
            </a:extLst>
          </p:cNvPr>
          <p:cNvGrpSpPr/>
          <p:nvPr/>
        </p:nvGrpSpPr>
        <p:grpSpPr>
          <a:xfrm>
            <a:off x="1517206" y="-4063"/>
            <a:ext cx="9149463" cy="6863078"/>
            <a:chOff x="-7111" y="-4063"/>
            <a:chExt cx="9150097" cy="6863079"/>
          </a:xfrm>
        </p:grpSpPr>
        <p:pic>
          <p:nvPicPr>
            <p:cNvPr id="7" name="Picture 22093">
              <a:extLst>
                <a:ext uri="{FF2B5EF4-FFF2-40B4-BE49-F238E27FC236}">
                  <a16:creationId xmlns:a16="http://schemas.microsoft.com/office/drawing/2014/main" id="{9C40599A-7227-48ED-9E81-503897E81CA3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7111" y="-4063"/>
              <a:ext cx="9150097" cy="5151121"/>
            </a:xfrm>
            <a:prstGeom prst="rect">
              <a:avLst/>
            </a:prstGeom>
          </p:spPr>
        </p:pic>
        <p:pic>
          <p:nvPicPr>
            <p:cNvPr id="11" name="Picture 22094">
              <a:extLst>
                <a:ext uri="{FF2B5EF4-FFF2-40B4-BE49-F238E27FC236}">
                  <a16:creationId xmlns:a16="http://schemas.microsoft.com/office/drawing/2014/main" id="{BB782FB3-608F-488D-BEAF-4D4386D0A1DB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7111" y="5142992"/>
              <a:ext cx="9150097" cy="17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52328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80BFDF-1BF3-42D4-9A65-EF382367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87</a:t>
            </a:fld>
            <a:endParaRPr lang="zh-CN" altLang="en-US"/>
          </a:p>
        </p:txBody>
      </p:sp>
      <p:grpSp>
        <p:nvGrpSpPr>
          <p:cNvPr id="6" name="Group 21562">
            <a:extLst>
              <a:ext uri="{FF2B5EF4-FFF2-40B4-BE49-F238E27FC236}">
                <a16:creationId xmlns:a16="http://schemas.microsoft.com/office/drawing/2014/main" id="{1BFCA1CA-EC73-4B9B-A4B7-FC67F5422394}"/>
              </a:ext>
            </a:extLst>
          </p:cNvPr>
          <p:cNvGrpSpPr/>
          <p:nvPr/>
        </p:nvGrpSpPr>
        <p:grpSpPr>
          <a:xfrm>
            <a:off x="1517206" y="-4063"/>
            <a:ext cx="9149463" cy="6863078"/>
            <a:chOff x="-7111" y="-4063"/>
            <a:chExt cx="9150097" cy="6863079"/>
          </a:xfrm>
        </p:grpSpPr>
        <p:pic>
          <p:nvPicPr>
            <p:cNvPr id="7" name="Picture 22098">
              <a:extLst>
                <a:ext uri="{FF2B5EF4-FFF2-40B4-BE49-F238E27FC236}">
                  <a16:creationId xmlns:a16="http://schemas.microsoft.com/office/drawing/2014/main" id="{CA7E2CFA-3D90-4542-82DC-EBD2A0A7AB8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7111" y="-4063"/>
              <a:ext cx="9150097" cy="5151121"/>
            </a:xfrm>
            <a:prstGeom prst="rect">
              <a:avLst/>
            </a:prstGeom>
          </p:spPr>
        </p:pic>
        <p:pic>
          <p:nvPicPr>
            <p:cNvPr id="11" name="Picture 22099">
              <a:extLst>
                <a:ext uri="{FF2B5EF4-FFF2-40B4-BE49-F238E27FC236}">
                  <a16:creationId xmlns:a16="http://schemas.microsoft.com/office/drawing/2014/main" id="{0345623E-AB9B-4CC6-9BC7-FC7716CCD7E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7111" y="5142992"/>
              <a:ext cx="9150097" cy="17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4943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80BFDF-1BF3-42D4-9A65-EF382367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88</a:t>
            </a:fld>
            <a:endParaRPr lang="zh-CN" altLang="en-US"/>
          </a:p>
        </p:txBody>
      </p:sp>
      <p:grpSp>
        <p:nvGrpSpPr>
          <p:cNvPr id="6" name="Group 21552">
            <a:extLst>
              <a:ext uri="{FF2B5EF4-FFF2-40B4-BE49-F238E27FC236}">
                <a16:creationId xmlns:a16="http://schemas.microsoft.com/office/drawing/2014/main" id="{A61D0760-0995-47FF-88DF-1453CD9B9507}"/>
              </a:ext>
            </a:extLst>
          </p:cNvPr>
          <p:cNvGrpSpPr/>
          <p:nvPr/>
        </p:nvGrpSpPr>
        <p:grpSpPr>
          <a:xfrm>
            <a:off x="1517206" y="-4063"/>
            <a:ext cx="9149463" cy="6863078"/>
            <a:chOff x="-7111" y="-4063"/>
            <a:chExt cx="9150097" cy="6863079"/>
          </a:xfrm>
        </p:grpSpPr>
        <p:pic>
          <p:nvPicPr>
            <p:cNvPr id="7" name="Picture 22103">
              <a:extLst>
                <a:ext uri="{FF2B5EF4-FFF2-40B4-BE49-F238E27FC236}">
                  <a16:creationId xmlns:a16="http://schemas.microsoft.com/office/drawing/2014/main" id="{32D4B7DC-3F2B-4555-8872-DF69C1140ACE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7111" y="-4063"/>
              <a:ext cx="9150097" cy="5151121"/>
            </a:xfrm>
            <a:prstGeom prst="rect">
              <a:avLst/>
            </a:prstGeom>
          </p:spPr>
        </p:pic>
        <p:pic>
          <p:nvPicPr>
            <p:cNvPr id="11" name="Picture 22104">
              <a:extLst>
                <a:ext uri="{FF2B5EF4-FFF2-40B4-BE49-F238E27FC236}">
                  <a16:creationId xmlns:a16="http://schemas.microsoft.com/office/drawing/2014/main" id="{40084881-9462-48AE-8A0F-CC8E72AED930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7111" y="5142992"/>
              <a:ext cx="9150097" cy="17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47977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80BFDF-1BF3-42D4-9A65-EF382367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89</a:t>
            </a:fld>
            <a:endParaRPr lang="zh-CN" altLang="en-US"/>
          </a:p>
        </p:txBody>
      </p:sp>
      <p:grpSp>
        <p:nvGrpSpPr>
          <p:cNvPr id="8" name="Group 21558">
            <a:extLst>
              <a:ext uri="{FF2B5EF4-FFF2-40B4-BE49-F238E27FC236}">
                <a16:creationId xmlns:a16="http://schemas.microsoft.com/office/drawing/2014/main" id="{B877CB0E-86E9-411F-B90C-949967CBDA28}"/>
              </a:ext>
            </a:extLst>
          </p:cNvPr>
          <p:cNvGrpSpPr/>
          <p:nvPr/>
        </p:nvGrpSpPr>
        <p:grpSpPr>
          <a:xfrm>
            <a:off x="1517206" y="-4063"/>
            <a:ext cx="9149463" cy="6863078"/>
            <a:chOff x="-7111" y="-4063"/>
            <a:chExt cx="9150097" cy="6863079"/>
          </a:xfrm>
        </p:grpSpPr>
        <p:pic>
          <p:nvPicPr>
            <p:cNvPr id="9" name="Picture 22108">
              <a:extLst>
                <a:ext uri="{FF2B5EF4-FFF2-40B4-BE49-F238E27FC236}">
                  <a16:creationId xmlns:a16="http://schemas.microsoft.com/office/drawing/2014/main" id="{BE0E45CA-8F68-4AA5-B1BE-1FF33E737288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7111" y="-4063"/>
              <a:ext cx="9150097" cy="5151121"/>
            </a:xfrm>
            <a:prstGeom prst="rect">
              <a:avLst/>
            </a:prstGeom>
          </p:spPr>
        </p:pic>
        <p:pic>
          <p:nvPicPr>
            <p:cNvPr id="10" name="Picture 22109">
              <a:extLst>
                <a:ext uri="{FF2B5EF4-FFF2-40B4-BE49-F238E27FC236}">
                  <a16:creationId xmlns:a16="http://schemas.microsoft.com/office/drawing/2014/main" id="{6F2A7939-D1BF-4605-A4EA-07F319A0614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7111" y="5142992"/>
              <a:ext cx="9150097" cy="17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7077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BFA3E-9CC0-4562-8BCF-269512C0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4BB946-694F-48D2-8D93-643927509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sz="3600" dirty="0"/>
              <a:t>States: The different configurations of the tiles. How many different states?</a:t>
            </a:r>
          </a:p>
          <a:p>
            <a:r>
              <a:rPr lang="en-US" altLang="zh-CN" sz="3600" dirty="0"/>
              <a:t>Actions: Moving the blank up, down, left, right. Can every action be performed in every state?</a:t>
            </a:r>
          </a:p>
          <a:p>
            <a:r>
              <a:rPr lang="en-US" altLang="zh-CN" sz="3600" dirty="0"/>
              <a:t>Initial state: “start state” shown on the previous slide.</a:t>
            </a:r>
          </a:p>
          <a:p>
            <a:r>
              <a:rPr lang="en-US" altLang="zh-CN" sz="3600" dirty="0"/>
              <a:t>Goal: be in the goal state shown on the previous slide.</a:t>
            </a:r>
          </a:p>
          <a:p>
            <a:r>
              <a:rPr lang="en-US" altLang="zh-CN" sz="3600" dirty="0"/>
              <a:t>Solution: a sequence of moves that transform the initial state to a goal state.</a:t>
            </a:r>
            <a:endParaRPr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0ABB89-788F-4691-AA30-7101A6BA8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2702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80BFDF-1BF3-42D4-9A65-EF382367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90</a:t>
            </a:fld>
            <a:endParaRPr lang="zh-CN" altLang="en-US"/>
          </a:p>
        </p:txBody>
      </p:sp>
      <p:grpSp>
        <p:nvGrpSpPr>
          <p:cNvPr id="8" name="Group 21559">
            <a:extLst>
              <a:ext uri="{FF2B5EF4-FFF2-40B4-BE49-F238E27FC236}">
                <a16:creationId xmlns:a16="http://schemas.microsoft.com/office/drawing/2014/main" id="{52AE0E0B-D426-468B-B85A-1FFCF1C925A3}"/>
              </a:ext>
            </a:extLst>
          </p:cNvPr>
          <p:cNvGrpSpPr/>
          <p:nvPr/>
        </p:nvGrpSpPr>
        <p:grpSpPr>
          <a:xfrm>
            <a:off x="1517206" y="-4063"/>
            <a:ext cx="9149463" cy="6863078"/>
            <a:chOff x="-7111" y="-4063"/>
            <a:chExt cx="9150097" cy="6863079"/>
          </a:xfrm>
        </p:grpSpPr>
        <p:pic>
          <p:nvPicPr>
            <p:cNvPr id="9" name="Picture 22113">
              <a:extLst>
                <a:ext uri="{FF2B5EF4-FFF2-40B4-BE49-F238E27FC236}">
                  <a16:creationId xmlns:a16="http://schemas.microsoft.com/office/drawing/2014/main" id="{4922DA73-AA65-4D73-985A-99A52DB6394A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7111" y="-4063"/>
              <a:ext cx="9150097" cy="5151121"/>
            </a:xfrm>
            <a:prstGeom prst="rect">
              <a:avLst/>
            </a:prstGeom>
          </p:spPr>
        </p:pic>
        <p:pic>
          <p:nvPicPr>
            <p:cNvPr id="10" name="Picture 22114">
              <a:extLst>
                <a:ext uri="{FF2B5EF4-FFF2-40B4-BE49-F238E27FC236}">
                  <a16:creationId xmlns:a16="http://schemas.microsoft.com/office/drawing/2014/main" id="{95F3B937-C303-4F5B-BFF5-70806C0D7A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7111" y="5142992"/>
              <a:ext cx="9150097" cy="17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90566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80BFDF-1BF3-42D4-9A65-EF382367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91</a:t>
            </a:fld>
            <a:endParaRPr lang="zh-CN" altLang="en-US"/>
          </a:p>
        </p:txBody>
      </p:sp>
      <p:grpSp>
        <p:nvGrpSpPr>
          <p:cNvPr id="8" name="Group 21560">
            <a:extLst>
              <a:ext uri="{FF2B5EF4-FFF2-40B4-BE49-F238E27FC236}">
                <a16:creationId xmlns:a16="http://schemas.microsoft.com/office/drawing/2014/main" id="{F8EB37BA-D5C4-44AD-BD2F-15BD4892F677}"/>
              </a:ext>
            </a:extLst>
          </p:cNvPr>
          <p:cNvGrpSpPr/>
          <p:nvPr/>
        </p:nvGrpSpPr>
        <p:grpSpPr>
          <a:xfrm>
            <a:off x="1517206" y="-4063"/>
            <a:ext cx="9149463" cy="6863078"/>
            <a:chOff x="-7111" y="-4063"/>
            <a:chExt cx="9150097" cy="6863079"/>
          </a:xfrm>
        </p:grpSpPr>
        <p:pic>
          <p:nvPicPr>
            <p:cNvPr id="9" name="Picture 22118">
              <a:extLst>
                <a:ext uri="{FF2B5EF4-FFF2-40B4-BE49-F238E27FC236}">
                  <a16:creationId xmlns:a16="http://schemas.microsoft.com/office/drawing/2014/main" id="{809B2899-37DC-4E35-A5CE-568BFE06B87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7111" y="-4063"/>
              <a:ext cx="9150097" cy="5151121"/>
            </a:xfrm>
            <a:prstGeom prst="rect">
              <a:avLst/>
            </a:prstGeom>
          </p:spPr>
        </p:pic>
        <p:pic>
          <p:nvPicPr>
            <p:cNvPr id="10" name="Picture 22119">
              <a:extLst>
                <a:ext uri="{FF2B5EF4-FFF2-40B4-BE49-F238E27FC236}">
                  <a16:creationId xmlns:a16="http://schemas.microsoft.com/office/drawing/2014/main" id="{E4260D82-A419-4EC0-80B1-09AA5926489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7111" y="5142992"/>
              <a:ext cx="9150097" cy="17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23648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80BFDF-1BF3-42D4-9A65-EF382367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92</a:t>
            </a:fld>
            <a:endParaRPr lang="zh-CN" altLang="en-US"/>
          </a:p>
        </p:txBody>
      </p:sp>
      <p:grpSp>
        <p:nvGrpSpPr>
          <p:cNvPr id="6" name="Group 21636">
            <a:extLst>
              <a:ext uri="{FF2B5EF4-FFF2-40B4-BE49-F238E27FC236}">
                <a16:creationId xmlns:a16="http://schemas.microsoft.com/office/drawing/2014/main" id="{6E4EED99-0C8E-47BC-84AE-32A3C96358AE}"/>
              </a:ext>
            </a:extLst>
          </p:cNvPr>
          <p:cNvGrpSpPr/>
          <p:nvPr/>
        </p:nvGrpSpPr>
        <p:grpSpPr>
          <a:xfrm>
            <a:off x="1517206" y="-4063"/>
            <a:ext cx="9149463" cy="6863078"/>
            <a:chOff x="-7111" y="-4063"/>
            <a:chExt cx="9150097" cy="6863079"/>
          </a:xfrm>
        </p:grpSpPr>
        <p:pic>
          <p:nvPicPr>
            <p:cNvPr id="7" name="Picture 22123">
              <a:extLst>
                <a:ext uri="{FF2B5EF4-FFF2-40B4-BE49-F238E27FC236}">
                  <a16:creationId xmlns:a16="http://schemas.microsoft.com/office/drawing/2014/main" id="{30BA965A-7019-48E0-A694-0BD8ECE2440F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7111" y="-4063"/>
              <a:ext cx="9150097" cy="5151121"/>
            </a:xfrm>
            <a:prstGeom prst="rect">
              <a:avLst/>
            </a:prstGeom>
          </p:spPr>
        </p:pic>
        <p:pic>
          <p:nvPicPr>
            <p:cNvPr id="11" name="Picture 22124">
              <a:extLst>
                <a:ext uri="{FF2B5EF4-FFF2-40B4-BE49-F238E27FC236}">
                  <a16:creationId xmlns:a16="http://schemas.microsoft.com/office/drawing/2014/main" id="{EE7B51E1-9C23-4F26-9EFE-D695E3D8CFF0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7111" y="5142992"/>
              <a:ext cx="9150097" cy="17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58063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303DE-32AD-4F17-BE3E-B14E9E1F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Uniform‐Cost Properties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874B35-80BE-450D-9618-B49641C3B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Optimality?</a:t>
            </a:r>
            <a:endParaRPr lang="zh-CN" altLang="zh-CN" dirty="0"/>
          </a:p>
          <a:p>
            <a:pPr lvl="1"/>
            <a:r>
              <a:rPr lang="en-US" altLang="zh-CN" b="1" dirty="0"/>
              <a:t>YES. </a:t>
            </a:r>
            <a:r>
              <a:rPr lang="en-US" altLang="zh-CN" dirty="0"/>
              <a:t>Let’s prove this. Note that the arguments we see here will be used again when we examine heuristic search.</a:t>
            </a:r>
            <a:endParaRPr lang="zh-CN" altLang="zh-CN" dirty="0"/>
          </a:p>
          <a:p>
            <a:pPr marL="0" indent="0">
              <a:buNone/>
            </a:pPr>
            <a:endParaRPr lang="en-US" altLang="zh-CN" i="1" dirty="0"/>
          </a:p>
          <a:p>
            <a:pPr marL="0" indent="0">
              <a:buNone/>
            </a:pPr>
            <a:endParaRPr lang="en-US" altLang="zh-CN" i="1" dirty="0"/>
          </a:p>
          <a:p>
            <a:pPr marL="0" indent="0">
              <a:buNone/>
            </a:pPr>
            <a:endParaRPr lang="en-US" altLang="zh-CN" i="1" dirty="0"/>
          </a:p>
          <a:p>
            <a:pPr marL="0" indent="0">
              <a:buNone/>
            </a:pPr>
            <a:endParaRPr lang="en-US" altLang="zh-CN" i="1" dirty="0"/>
          </a:p>
          <a:p>
            <a:pPr marL="0" indent="0">
              <a:buNone/>
            </a:pPr>
            <a:endParaRPr lang="en-US" altLang="zh-CN" i="1" dirty="0"/>
          </a:p>
          <a:p>
            <a:pPr marL="0" indent="0" algn="ctr">
              <a:buNone/>
            </a:pPr>
            <a:r>
              <a:rPr lang="en-US" altLang="zh-CN" i="1" dirty="0"/>
              <a:t>Is cycle checking required to guarantee an optimal solution?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14F4CC-4767-479E-8DBA-574E70418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7172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72CC6F-404A-488A-A1A5-1BD4519C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Uniform‐Cost Properties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9047A7-3C0C-4DEE-8D70-8F85B3E6F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Completeness?</a:t>
            </a:r>
            <a:endParaRPr lang="zh-CN" altLang="zh-CN" dirty="0"/>
          </a:p>
          <a:p>
            <a:pPr lvl="1"/>
            <a:r>
              <a:rPr lang="en-US" altLang="zh-CN" b="1" dirty="0"/>
              <a:t>YES. </a:t>
            </a:r>
            <a:r>
              <a:rPr lang="en-US" altLang="zh-CN" dirty="0"/>
              <a:t>Given positive, nonzero transition costs, the previous argument used for breadth first search holds: the cost of the path represented by each node n chosen to be expanded must be non-decreasing.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E2EFC-2C1B-496F-BE10-418A8F39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2516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72CC6F-404A-488A-A1A5-1BD4519C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Uniform‐Cost Properties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9047A7-3C0C-4DEE-8D70-8F85B3E6F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Time and Space Complexity?</a:t>
            </a:r>
            <a:endParaRPr lang="zh-CN" altLang="zh-CN" dirty="0"/>
          </a:p>
          <a:p>
            <a:pPr lvl="1"/>
            <a:r>
              <a:rPr lang="en-US" altLang="zh-CN" dirty="0"/>
              <a:t>Assuming each transition cost is ≥ ε &gt; 0.</a:t>
            </a:r>
            <a:endParaRPr lang="zh-CN" altLang="zh-CN" dirty="0"/>
          </a:p>
          <a:p>
            <a:pPr lvl="1" fontAlgn="base"/>
            <a:r>
              <a:rPr lang="en-US" altLang="zh-CN" dirty="0"/>
              <a:t>O(</a:t>
            </a:r>
            <a:r>
              <a:rPr lang="en-US" altLang="zh-CN" dirty="0" err="1"/>
              <a:t>b</a:t>
            </a:r>
            <a:r>
              <a:rPr lang="en-US" altLang="zh-CN" baseline="30000" dirty="0" err="1"/>
              <a:t>C</a:t>
            </a:r>
            <a:r>
              <a:rPr lang="en-US" altLang="zh-CN" baseline="30000" dirty="0"/>
              <a:t>*/ε + 1</a:t>
            </a:r>
            <a:r>
              <a:rPr lang="en-US" altLang="zh-CN" dirty="0"/>
              <a:t>) where C</a:t>
            </a:r>
            <a:r>
              <a:rPr lang="en-US" altLang="zh-CN" baseline="30000" dirty="0"/>
              <a:t>*</a:t>
            </a:r>
            <a:r>
              <a:rPr lang="en-US" altLang="zh-CN" dirty="0"/>
              <a:t> is the cost of the optimal solution and ε the minimal cost of transitions.</a:t>
            </a:r>
            <a:endParaRPr lang="zh-CN" altLang="zh-CN" dirty="0"/>
          </a:p>
          <a:p>
            <a:pPr lvl="1" fontAlgn="base"/>
            <a:r>
              <a:rPr lang="en-US" altLang="zh-CN" dirty="0"/>
              <a:t>Paths with cost lower than C</a:t>
            </a:r>
            <a:r>
              <a:rPr lang="en-US" altLang="zh-CN" baseline="30000" dirty="0"/>
              <a:t>*</a:t>
            </a:r>
            <a:r>
              <a:rPr lang="en-US" altLang="zh-CN" dirty="0"/>
              <a:t> can be as long as C</a:t>
            </a:r>
            <a:r>
              <a:rPr lang="en-US" altLang="zh-CN" baseline="30000" dirty="0"/>
              <a:t>*</a:t>
            </a:r>
            <a:r>
              <a:rPr lang="en-US" altLang="zh-CN" dirty="0"/>
              <a:t> /ε (why not longer?)</a:t>
            </a:r>
            <a:endParaRPr lang="zh-CN" altLang="zh-CN" dirty="0"/>
          </a:p>
          <a:p>
            <a:pPr lvl="1" fontAlgn="base"/>
            <a:r>
              <a:rPr lang="en-US" altLang="zh-CN" dirty="0"/>
              <a:t>There may be many paths with cost ≤ C</a:t>
            </a:r>
            <a:r>
              <a:rPr lang="en-US" altLang="zh-CN" baseline="30000" dirty="0"/>
              <a:t>*</a:t>
            </a:r>
            <a:r>
              <a:rPr lang="en-US" altLang="zh-CN" dirty="0"/>
              <a:t> ; Uniform Cost Search must explore them all.</a:t>
            </a:r>
          </a:p>
          <a:p>
            <a:pPr lvl="1" fontAlgn="base"/>
            <a:r>
              <a:rPr lang="en-US" altLang="zh-CN" dirty="0"/>
              <a:t>We may have </a:t>
            </a:r>
            <a:r>
              <a:rPr lang="en-US" altLang="zh-CN" dirty="0" err="1"/>
              <a:t>b</a:t>
            </a:r>
            <a:r>
              <a:rPr lang="en-US" altLang="zh-CN" baseline="30000" dirty="0" err="1"/>
              <a:t>C</a:t>
            </a:r>
            <a:r>
              <a:rPr lang="en-US" altLang="zh-CN" baseline="30000" dirty="0"/>
              <a:t>*/ε </a:t>
            </a:r>
            <a:r>
              <a:rPr lang="en-US" altLang="zh-CN" dirty="0"/>
              <a:t>paths to explore and expand before finding the optimal cost path.</a:t>
            </a:r>
            <a:endParaRPr lang="zh-CN" altLang="zh-CN" dirty="0"/>
          </a:p>
          <a:p>
            <a:pPr lvl="1" fontAlgn="base"/>
            <a:endParaRPr lang="zh-C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E2EFC-2C1B-496F-BE10-418A8F39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2470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9C5B8-B459-400B-9F25-E9CBBDFE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43C630-080B-4DCF-89BF-C499E50CE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在番禺某个区域（地点不能少于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个）旅行的一致代价搜索算法或者迭代加深的深度受限搜索算法，要求：进行环路检查。</a:t>
            </a:r>
            <a:r>
              <a:rPr lang="zh-CN" altLang="en-US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提示：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可以用高德或百度地图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来获取一块地图上的经纬度，注意代价计算采用：曼哈顿距离。</a:t>
            </a:r>
            <a:endParaRPr lang="en-US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提交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内容：（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）提供伪代码算法、（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讨论</a:t>
            </a:r>
            <a:r>
              <a:rPr lang="zh-CN" altLang="en-US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考虑环路检查在内的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时间复杂度和空间复杂度（要有过程），（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C++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程序， 内容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(1)-(2</a:t>
            </a:r>
            <a:r>
              <a:rPr lang="en-US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合并用一个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latex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文档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 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内容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(3</a:t>
            </a:r>
            <a:r>
              <a:rPr lang="en-US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3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cpp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3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py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文件。</a:t>
            </a:r>
            <a:endParaRPr lang="en-US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提交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时间：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周内完成，提供电子版作业包，命名规则：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AIHW-1-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学号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姓名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3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rar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）。</a:t>
            </a:r>
          </a:p>
          <a:p>
            <a:endParaRPr lang="zh-CN" altLang="en-US" sz="4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C5B306-B11A-408F-8085-6B522541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CD7D-9A68-44C8-A49A-4B94202CE741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161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70B2D-16BC-4793-8473-318DAA6A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760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zh-CN" altLang="en-US" dirty="0"/>
              <a:t>参考文献信息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67155-83E1-4E25-B83B-D7569362213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11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本课件部分内容的编写参考了如下学者的教材和课件，在此感谢原著者。</a:t>
            </a:r>
            <a:endParaRPr lang="en-US" altLang="zh-CN" sz="1800" dirty="0"/>
          </a:p>
          <a:p>
            <a:r>
              <a:rPr lang="zh-CN" altLang="en-US" sz="1800"/>
              <a:t>朱</a:t>
            </a:r>
            <a:r>
              <a:rPr lang="zh-CN" altLang="en-US" sz="1800" dirty="0"/>
              <a:t>福喜，</a:t>
            </a:r>
            <a:endParaRPr lang="en-US" altLang="zh-CN" sz="1800" dirty="0"/>
          </a:p>
          <a:p>
            <a:r>
              <a:rPr lang="en-US" altLang="zh-CN" sz="1800" dirty="0"/>
              <a:t>Stuart J. Russell, </a:t>
            </a:r>
          </a:p>
          <a:p>
            <a:r>
              <a:rPr lang="en-US" altLang="zh-CN" sz="1800" dirty="0"/>
              <a:t>Sheila </a:t>
            </a:r>
            <a:r>
              <a:rPr lang="en-US" altLang="zh-CN" sz="1800" dirty="0" err="1"/>
              <a:t>McIlraith</a:t>
            </a:r>
            <a:endParaRPr lang="en-US" altLang="zh-CN" sz="1800" dirty="0"/>
          </a:p>
          <a:p>
            <a:r>
              <a:rPr lang="en-US" altLang="zh-CN" sz="1800" dirty="0" err="1"/>
              <a:t>Faheim</a:t>
            </a:r>
            <a:r>
              <a:rPr lang="en-US" altLang="zh-CN" sz="1800" dirty="0"/>
              <a:t> Bacchus</a:t>
            </a:r>
          </a:p>
          <a:p>
            <a:r>
              <a:rPr lang="en-US" altLang="zh-CN" sz="1800" dirty="0"/>
              <a:t>Sheila </a:t>
            </a:r>
            <a:r>
              <a:rPr lang="en-US" altLang="zh-CN" sz="1800" dirty="0" err="1"/>
              <a:t>McIlraith</a:t>
            </a:r>
            <a:endParaRPr lang="en-US" altLang="zh-CN" sz="1800" dirty="0"/>
          </a:p>
          <a:p>
            <a:r>
              <a:rPr lang="en-US" altLang="zh-CN" sz="1800" dirty="0"/>
              <a:t>Andrew Moore</a:t>
            </a:r>
          </a:p>
          <a:p>
            <a:r>
              <a:rPr lang="en-US" altLang="zh-CN" sz="1800" dirty="0" err="1"/>
              <a:t>Hojjat</a:t>
            </a:r>
            <a:r>
              <a:rPr lang="en-US" altLang="zh-CN" sz="1800" dirty="0"/>
              <a:t> Ghaderi</a:t>
            </a:r>
          </a:p>
          <a:p>
            <a:r>
              <a:rPr lang="en-US" altLang="zh-CN" sz="1800" dirty="0"/>
              <a:t>Craig </a:t>
            </a:r>
            <a:r>
              <a:rPr lang="en-US" altLang="zh-CN" sz="1800" dirty="0" err="1"/>
              <a:t>Boutillier</a:t>
            </a:r>
            <a:endParaRPr lang="en-US" altLang="zh-CN" sz="1800" dirty="0"/>
          </a:p>
          <a:p>
            <a:r>
              <a:rPr lang="en-US" altLang="zh-CN" sz="1800" dirty="0"/>
              <a:t>Jurgen Strum</a:t>
            </a:r>
          </a:p>
          <a:p>
            <a:r>
              <a:rPr lang="en-US" altLang="zh-CN" sz="1800" dirty="0" err="1"/>
              <a:t>Shaul</a:t>
            </a:r>
            <a:r>
              <a:rPr lang="en-US" altLang="zh-CN" sz="1800" dirty="0"/>
              <a:t> </a:t>
            </a:r>
            <a:r>
              <a:rPr lang="en-US" altLang="zh-CN" sz="1800" dirty="0" err="1"/>
              <a:t>Markovitch</a:t>
            </a:r>
            <a:endParaRPr lang="zh-CN" altLang="en-US" sz="18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5D4DB4-BC33-4B0B-92C5-AA3126C0F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DA82-0A2A-4142-86F5-A910B45E1CDC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159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34A90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9852</TotalTime>
  <Words>5110</Words>
  <Application>Microsoft Office PowerPoint</Application>
  <PresentationFormat>宽屏</PresentationFormat>
  <Paragraphs>562</Paragraphs>
  <Slides>97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109" baseType="lpstr">
      <vt:lpstr>Arial-ItalicMT</vt:lpstr>
      <vt:lpstr>ArialMT</vt:lpstr>
      <vt:lpstr>Calibri,Bold</vt:lpstr>
      <vt:lpstr>CMSS10</vt:lpstr>
      <vt:lpstr>等线</vt:lpstr>
      <vt:lpstr>等线 Light</vt:lpstr>
      <vt:lpstr>Arial</vt:lpstr>
      <vt:lpstr>Calibri</vt:lpstr>
      <vt:lpstr>Cambria</vt:lpstr>
      <vt:lpstr>Times New Roman</vt:lpstr>
      <vt:lpstr>Wingdings</vt:lpstr>
      <vt:lpstr>Office 主题​​</vt:lpstr>
      <vt:lpstr>PowerPoint 演示文稿</vt:lpstr>
      <vt:lpstr>Why search</vt:lpstr>
      <vt:lpstr>Problem formulation</vt:lpstr>
      <vt:lpstr>Problem solution</vt:lpstr>
      <vt:lpstr>Example 1: Romania Travel</vt:lpstr>
      <vt:lpstr>Example 1</vt:lpstr>
      <vt:lpstr>Example 2: The 8-Puzzle</vt:lpstr>
      <vt:lpstr>Example 3-Search Space for 8‐Puzzle Problem</vt:lpstr>
      <vt:lpstr>Example 2</vt:lpstr>
      <vt:lpstr>Example 3: Vacuum world</vt:lpstr>
      <vt:lpstr>Example 3: Vacuum world</vt:lpstr>
      <vt:lpstr>Example 3: Vacuum world</vt:lpstr>
      <vt:lpstr>Example 4: Water Jugs</vt:lpstr>
      <vt:lpstr>Example 4</vt:lpstr>
      <vt:lpstr>Algorithms for search</vt:lpstr>
      <vt:lpstr>Obtaining the action sequence</vt:lpstr>
      <vt:lpstr>Tree Search</vt:lpstr>
      <vt:lpstr>Example1: Romania travel</vt:lpstr>
      <vt:lpstr>Another Solution</vt:lpstr>
      <vt:lpstr>The Cycle Issue</vt:lpstr>
      <vt:lpstr>Selection Rule</vt:lpstr>
      <vt:lpstr>Search tree</vt:lpstr>
      <vt:lpstr>Example 4-水壶问题 </vt:lpstr>
      <vt:lpstr>Water jug search algorithm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Critical Properties of Search</vt:lpstr>
      <vt:lpstr>Uninformed Search Strategies</vt:lpstr>
      <vt:lpstr>Popular Uninformed Search Techniques</vt:lpstr>
      <vt:lpstr>Selecting vs. Sorting</vt:lpstr>
      <vt:lpstr>Breadth First Search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BFS for the Water Jug Problem</vt:lpstr>
      <vt:lpstr>BFS for the Water Jug Problem</vt:lpstr>
      <vt:lpstr>BFS for the Water Jug Problem</vt:lpstr>
      <vt:lpstr>BFS for the Water Jug Problem</vt:lpstr>
      <vt:lpstr>BFS for the Water Jug Problem</vt:lpstr>
      <vt:lpstr>Breadth‐First Properties</vt:lpstr>
      <vt:lpstr>Breadth‐First Properties</vt:lpstr>
      <vt:lpstr>Breadth‐First Properties</vt:lpstr>
      <vt:lpstr>Real Problem of BFS: Space Complexity </vt:lpstr>
      <vt:lpstr>Depth‐First Search</vt:lpstr>
      <vt:lpstr>Depth‐First Search</vt:lpstr>
      <vt:lpstr>Depth‐First Search</vt:lpstr>
      <vt:lpstr>Maze Example</vt:lpstr>
      <vt:lpstr>Depth‐First Properties</vt:lpstr>
      <vt:lpstr>Depth‐First Properties</vt:lpstr>
      <vt:lpstr>Depth‐First Properties</vt:lpstr>
      <vt:lpstr>Depth‐First Properties</vt:lpstr>
      <vt:lpstr>Depth Limited Search</vt:lpstr>
      <vt:lpstr>Depth Limited Search</vt:lpstr>
      <vt:lpstr>Depth Limited Search Example</vt:lpstr>
      <vt:lpstr>Iterative Deepening Search</vt:lpstr>
      <vt:lpstr>Iterative Deepening Search</vt:lpstr>
      <vt:lpstr>Iterative Deepening Search</vt:lpstr>
      <vt:lpstr>Iterative Deepening Search</vt:lpstr>
      <vt:lpstr>Iterative Deepening Search</vt:lpstr>
      <vt:lpstr>Iterative Deepening Search</vt:lpstr>
      <vt:lpstr>Iterative Deepening Search (IDS)</vt:lpstr>
      <vt:lpstr>BFS can explore more states than IDS!</vt:lpstr>
      <vt:lpstr>Path Checking</vt:lpstr>
      <vt:lpstr>Example: Path Checking from Arad to Neamt</vt:lpstr>
      <vt:lpstr>Path Checking Example</vt:lpstr>
      <vt:lpstr>Cycle Checking</vt:lpstr>
      <vt:lpstr>Cycle Checking Example (BFS)</vt:lpstr>
      <vt:lpstr>Cycle Checking</vt:lpstr>
      <vt:lpstr>Uniform‐Cost Search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Uniform‐Cost Properties</vt:lpstr>
      <vt:lpstr>Uniform‐Cost Properties</vt:lpstr>
      <vt:lpstr>Uniform‐Cost Properties</vt:lpstr>
      <vt:lpstr>作业1</vt:lpstr>
      <vt:lpstr>参考文献信息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</dc:creator>
  <cp:lastModifiedBy>wu</cp:lastModifiedBy>
  <cp:revision>312</cp:revision>
  <dcterms:created xsi:type="dcterms:W3CDTF">2020-07-29T08:15:52Z</dcterms:created>
  <dcterms:modified xsi:type="dcterms:W3CDTF">2020-09-16T01:17:07Z</dcterms:modified>
</cp:coreProperties>
</file>